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76" r:id="rId1"/>
  </p:sldMasterIdLst>
  <p:notesMasterIdLst>
    <p:notesMasterId r:id="rId71"/>
  </p:notesMasterIdLst>
  <p:sldIdLst>
    <p:sldId id="353" r:id="rId2"/>
    <p:sldId id="572" r:id="rId3"/>
    <p:sldId id="257" r:id="rId4"/>
    <p:sldId id="271" r:id="rId5"/>
    <p:sldId id="290" r:id="rId6"/>
    <p:sldId id="266" r:id="rId7"/>
    <p:sldId id="267" r:id="rId8"/>
    <p:sldId id="268" r:id="rId9"/>
    <p:sldId id="265" r:id="rId10"/>
    <p:sldId id="269" r:id="rId11"/>
    <p:sldId id="274" r:id="rId12"/>
    <p:sldId id="273" r:id="rId13"/>
    <p:sldId id="287" r:id="rId14"/>
    <p:sldId id="272" r:id="rId15"/>
    <p:sldId id="275" r:id="rId16"/>
    <p:sldId id="289" r:id="rId17"/>
    <p:sldId id="277" r:id="rId18"/>
    <p:sldId id="276" r:id="rId19"/>
    <p:sldId id="278" r:id="rId20"/>
    <p:sldId id="279" r:id="rId21"/>
    <p:sldId id="280" r:id="rId22"/>
    <p:sldId id="284" r:id="rId23"/>
    <p:sldId id="285" r:id="rId24"/>
    <p:sldId id="283" r:id="rId25"/>
    <p:sldId id="286" r:id="rId26"/>
    <p:sldId id="288" r:id="rId27"/>
    <p:sldId id="291" r:id="rId28"/>
    <p:sldId id="282" r:id="rId29"/>
    <p:sldId id="293" r:id="rId30"/>
    <p:sldId id="292" r:id="rId31"/>
    <p:sldId id="295" r:id="rId32"/>
    <p:sldId id="573" r:id="rId33"/>
    <p:sldId id="574" r:id="rId34"/>
    <p:sldId id="575" r:id="rId35"/>
    <p:sldId id="576" r:id="rId36"/>
    <p:sldId id="577" r:id="rId37"/>
    <p:sldId id="578" r:id="rId38"/>
    <p:sldId id="579" r:id="rId39"/>
    <p:sldId id="580" r:id="rId40"/>
    <p:sldId id="581" r:id="rId41"/>
    <p:sldId id="582" r:id="rId42"/>
    <p:sldId id="583" r:id="rId43"/>
    <p:sldId id="584" r:id="rId44"/>
    <p:sldId id="585" r:id="rId45"/>
    <p:sldId id="586" r:id="rId46"/>
    <p:sldId id="587" r:id="rId47"/>
    <p:sldId id="588" r:id="rId48"/>
    <p:sldId id="589" r:id="rId49"/>
    <p:sldId id="590" r:id="rId50"/>
    <p:sldId id="591" r:id="rId51"/>
    <p:sldId id="592" r:id="rId52"/>
    <p:sldId id="593" r:id="rId53"/>
    <p:sldId id="594" r:id="rId54"/>
    <p:sldId id="595" r:id="rId55"/>
    <p:sldId id="596" r:id="rId56"/>
    <p:sldId id="597" r:id="rId57"/>
    <p:sldId id="598" r:id="rId58"/>
    <p:sldId id="599" r:id="rId59"/>
    <p:sldId id="600" r:id="rId60"/>
    <p:sldId id="601" r:id="rId61"/>
    <p:sldId id="602" r:id="rId62"/>
    <p:sldId id="603" r:id="rId63"/>
    <p:sldId id="604" r:id="rId64"/>
    <p:sldId id="605" r:id="rId65"/>
    <p:sldId id="606" r:id="rId66"/>
    <p:sldId id="607" r:id="rId67"/>
    <p:sldId id="608" r:id="rId68"/>
    <p:sldId id="609" r:id="rId69"/>
    <p:sldId id="610" r:id="rId70"/>
  </p:sldIdLst>
  <p:sldSz cx="9144000" cy="6858000" type="screen4x3"/>
  <p:notesSz cx="9144000" cy="6858000"/>
  <p:embeddedFontLst>
    <p:embeddedFont>
      <p:font typeface="Nunito" pitchFamily="2" charset="0"/>
      <p:regular r:id="rId72"/>
      <p:bold r:id="rId73"/>
      <p:italic r:id="rId74"/>
      <p:boldItalic r:id="rId75"/>
    </p:embeddedFont>
    <p:embeddedFont>
      <p:font typeface="Nunito Medium" panose="020B0604020202020204" charset="0"/>
      <p:regular r:id="rId76"/>
      <p:bold r:id="rId77"/>
      <p:italic r:id="rId78"/>
      <p:boldItalic r:id="rId79"/>
    </p:embeddedFont>
    <p:embeddedFont>
      <p:font typeface="Tw Cen MT" panose="020B0602020104020603" pitchFamily="34" charset="0"/>
      <p:regular r:id="rId80"/>
      <p:bold r:id="rId81"/>
      <p:italic r:id="rId82"/>
      <p:boldItalic r:id="rId8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940DAD-72EC-4B42-A42F-5AE7E72DF0F7}">
          <p14:sldIdLst>
            <p14:sldId id="353"/>
            <p14:sldId id="572"/>
            <p14:sldId id="257"/>
            <p14:sldId id="271"/>
            <p14:sldId id="290"/>
            <p14:sldId id="266"/>
            <p14:sldId id="267"/>
            <p14:sldId id="268"/>
            <p14:sldId id="265"/>
            <p14:sldId id="269"/>
            <p14:sldId id="274"/>
            <p14:sldId id="273"/>
            <p14:sldId id="287"/>
            <p14:sldId id="272"/>
            <p14:sldId id="275"/>
            <p14:sldId id="289"/>
            <p14:sldId id="277"/>
            <p14:sldId id="276"/>
            <p14:sldId id="278"/>
            <p14:sldId id="279"/>
            <p14:sldId id="280"/>
            <p14:sldId id="284"/>
            <p14:sldId id="285"/>
            <p14:sldId id="283"/>
            <p14:sldId id="286"/>
            <p14:sldId id="288"/>
            <p14:sldId id="291"/>
            <p14:sldId id="282"/>
            <p14:sldId id="293"/>
            <p14:sldId id="292"/>
            <p14:sldId id="295"/>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598"/>
            <p14:sldId id="599"/>
            <p14:sldId id="600"/>
            <p14:sldId id="601"/>
            <p14:sldId id="602"/>
            <p14:sldId id="603"/>
            <p14:sldId id="604"/>
            <p14:sldId id="605"/>
            <p14:sldId id="606"/>
            <p14:sldId id="607"/>
            <p14:sldId id="608"/>
            <p14:sldId id="609"/>
            <p14:sldId id="610"/>
          </p14:sldIdLst>
        </p14:section>
      </p14:sectionLst>
    </p:ex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8" roundtripDataSignature="AMtx7mjCnsO9dlXxt4kFeAKFZfcPH+L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1DB9A-376E-4203-A119-0424AE4426A0}" v="4" dt="2024-12-24T12:43:05.840"/>
  </p1510:revLst>
</p1510:revInfo>
</file>

<file path=ppt/tableStyles.xml><?xml version="1.0" encoding="utf-8"?>
<a:tblStyleLst xmlns:a="http://schemas.openxmlformats.org/drawingml/2006/main" def="{5E8EBF4F-5E96-467A-AF36-AC0F2425C1B9}">
  <a:tblStyle styleId="{5E8EBF4F-5E96-467A-AF36-AC0F2425C1B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59" d="100"/>
          <a:sy n="59" d="100"/>
        </p:scale>
        <p:origin x="1508" y="5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31"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232"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3" Type="http://schemas.openxmlformats.org/officeDocument/2006/relationships/slide" Target="slides/slide2.xml"/><Relationship Id="rId23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233" Type="http://schemas.microsoft.com/office/2016/11/relationships/changesInfo" Target="changesInfos/changesInfo1.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228" Type="http://customschemas.google.com/relationships/presentationmetadata" Target="meta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34"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1.fntdata"/><Relationship Id="rId229" Type="http://schemas.openxmlformats.org/officeDocument/2006/relationships/presProps" Target="presProps.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kulakrishnan S" userId="8cab961dd5a4933e" providerId="LiveId" clId="{91E1DB9A-376E-4203-A119-0424AE4426A0}"/>
    <pc:docChg chg="custSel addSld modSld">
      <pc:chgData name="Gokulakrishnan S" userId="8cab961dd5a4933e" providerId="LiveId" clId="{91E1DB9A-376E-4203-A119-0424AE4426A0}" dt="2024-12-24T12:43:33.044" v="29" actId="6549"/>
      <pc:docMkLst>
        <pc:docMk/>
      </pc:docMkLst>
      <pc:sldChg chg="modSp add mod">
        <pc:chgData name="Gokulakrishnan S" userId="8cab961dd5a4933e" providerId="LiveId" clId="{91E1DB9A-376E-4203-A119-0424AE4426A0}" dt="2024-12-24T12:42:42.134" v="2" actId="27636"/>
        <pc:sldMkLst>
          <pc:docMk/>
          <pc:sldMk cId="1967940771" sldId="257"/>
        </pc:sldMkLst>
        <pc:spChg chg="mod">
          <ac:chgData name="Gokulakrishnan S" userId="8cab961dd5a4933e" providerId="LiveId" clId="{91E1DB9A-376E-4203-A119-0424AE4426A0}" dt="2024-12-24T12:42:42.134" v="2" actId="27636"/>
          <ac:spMkLst>
            <pc:docMk/>
            <pc:sldMk cId="1967940771" sldId="257"/>
            <ac:spMk id="3" creationId="{00000000-0000-0000-0000-000000000000}"/>
          </ac:spMkLst>
        </pc:spChg>
      </pc:sldChg>
      <pc:sldChg chg="modSp add mod">
        <pc:chgData name="Gokulakrishnan S" userId="8cab961dd5a4933e" providerId="LiveId" clId="{91E1DB9A-376E-4203-A119-0424AE4426A0}" dt="2024-12-24T12:42:42.308" v="6" actId="27636"/>
        <pc:sldMkLst>
          <pc:docMk/>
          <pc:sldMk cId="511834458" sldId="265"/>
        </pc:sldMkLst>
        <pc:spChg chg="mod">
          <ac:chgData name="Gokulakrishnan S" userId="8cab961dd5a4933e" providerId="LiveId" clId="{91E1DB9A-376E-4203-A119-0424AE4426A0}" dt="2024-12-24T12:42:42.308" v="6" actId="27636"/>
          <ac:spMkLst>
            <pc:docMk/>
            <pc:sldMk cId="511834458" sldId="265"/>
            <ac:spMk id="3" creationId="{00000000-0000-0000-0000-000000000000}"/>
          </ac:spMkLst>
        </pc:spChg>
      </pc:sldChg>
      <pc:sldChg chg="add">
        <pc:chgData name="Gokulakrishnan S" userId="8cab961dd5a4933e" providerId="LiveId" clId="{91E1DB9A-376E-4203-A119-0424AE4426A0}" dt="2024-12-24T12:42:41.920" v="1"/>
        <pc:sldMkLst>
          <pc:docMk/>
          <pc:sldMk cId="4210747591" sldId="266"/>
        </pc:sldMkLst>
      </pc:sldChg>
      <pc:sldChg chg="modSp add mod">
        <pc:chgData name="Gokulakrishnan S" userId="8cab961dd5a4933e" providerId="LiveId" clId="{91E1DB9A-376E-4203-A119-0424AE4426A0}" dt="2024-12-24T12:42:42.276" v="5" actId="27636"/>
        <pc:sldMkLst>
          <pc:docMk/>
          <pc:sldMk cId="2627721698" sldId="267"/>
        </pc:sldMkLst>
        <pc:spChg chg="mod">
          <ac:chgData name="Gokulakrishnan S" userId="8cab961dd5a4933e" providerId="LiveId" clId="{91E1DB9A-376E-4203-A119-0424AE4426A0}" dt="2024-12-24T12:42:42.276" v="5" actId="27636"/>
          <ac:spMkLst>
            <pc:docMk/>
            <pc:sldMk cId="2627721698" sldId="267"/>
            <ac:spMk id="3" creationId="{00000000-0000-0000-0000-000000000000}"/>
          </ac:spMkLst>
        </pc:spChg>
      </pc:sldChg>
      <pc:sldChg chg="add">
        <pc:chgData name="Gokulakrishnan S" userId="8cab961dd5a4933e" providerId="LiveId" clId="{91E1DB9A-376E-4203-A119-0424AE4426A0}" dt="2024-12-24T12:42:41.920" v="1"/>
        <pc:sldMkLst>
          <pc:docMk/>
          <pc:sldMk cId="404903589" sldId="268"/>
        </pc:sldMkLst>
      </pc:sldChg>
      <pc:sldChg chg="modSp add mod">
        <pc:chgData name="Gokulakrishnan S" userId="8cab961dd5a4933e" providerId="LiveId" clId="{91E1DB9A-376E-4203-A119-0424AE4426A0}" dt="2024-12-24T12:42:42.340" v="7" actId="27636"/>
        <pc:sldMkLst>
          <pc:docMk/>
          <pc:sldMk cId="3079551955" sldId="269"/>
        </pc:sldMkLst>
        <pc:spChg chg="mod">
          <ac:chgData name="Gokulakrishnan S" userId="8cab961dd5a4933e" providerId="LiveId" clId="{91E1DB9A-376E-4203-A119-0424AE4426A0}" dt="2024-12-24T12:42:42.340" v="7" actId="27636"/>
          <ac:spMkLst>
            <pc:docMk/>
            <pc:sldMk cId="3079551955" sldId="269"/>
            <ac:spMk id="3" creationId="{00000000-0000-0000-0000-000000000000}"/>
          </ac:spMkLst>
        </pc:spChg>
      </pc:sldChg>
      <pc:sldChg chg="modSp add mod">
        <pc:chgData name="Gokulakrishnan S" userId="8cab961dd5a4933e" providerId="LiveId" clId="{91E1DB9A-376E-4203-A119-0424AE4426A0}" dt="2024-12-24T12:42:42.230" v="3" actId="27636"/>
        <pc:sldMkLst>
          <pc:docMk/>
          <pc:sldMk cId="274008811" sldId="271"/>
        </pc:sldMkLst>
        <pc:spChg chg="mod">
          <ac:chgData name="Gokulakrishnan S" userId="8cab961dd5a4933e" providerId="LiveId" clId="{91E1DB9A-376E-4203-A119-0424AE4426A0}" dt="2024-12-24T12:42:42.230" v="3" actId="27636"/>
          <ac:spMkLst>
            <pc:docMk/>
            <pc:sldMk cId="274008811" sldId="271"/>
            <ac:spMk id="3" creationId="{00000000-0000-0000-0000-000000000000}"/>
          </ac:spMkLst>
        </pc:spChg>
      </pc:sldChg>
      <pc:sldChg chg="add">
        <pc:chgData name="Gokulakrishnan S" userId="8cab961dd5a4933e" providerId="LiveId" clId="{91E1DB9A-376E-4203-A119-0424AE4426A0}" dt="2024-12-24T12:42:41.920" v="1"/>
        <pc:sldMkLst>
          <pc:docMk/>
          <pc:sldMk cId="2227516091" sldId="272"/>
        </pc:sldMkLst>
      </pc:sldChg>
      <pc:sldChg chg="add">
        <pc:chgData name="Gokulakrishnan S" userId="8cab961dd5a4933e" providerId="LiveId" clId="{91E1DB9A-376E-4203-A119-0424AE4426A0}" dt="2024-12-24T12:42:41.920" v="1"/>
        <pc:sldMkLst>
          <pc:docMk/>
          <pc:sldMk cId="4113392938" sldId="273"/>
        </pc:sldMkLst>
      </pc:sldChg>
      <pc:sldChg chg="add">
        <pc:chgData name="Gokulakrishnan S" userId="8cab961dd5a4933e" providerId="LiveId" clId="{91E1DB9A-376E-4203-A119-0424AE4426A0}" dt="2024-12-24T12:42:41.920" v="1"/>
        <pc:sldMkLst>
          <pc:docMk/>
          <pc:sldMk cId="4267738046" sldId="274"/>
        </pc:sldMkLst>
      </pc:sldChg>
      <pc:sldChg chg="modSp add mod">
        <pc:chgData name="Gokulakrishnan S" userId="8cab961dd5a4933e" providerId="LiveId" clId="{91E1DB9A-376E-4203-A119-0424AE4426A0}" dt="2024-12-24T12:42:42.358" v="8" actId="27636"/>
        <pc:sldMkLst>
          <pc:docMk/>
          <pc:sldMk cId="2560823244" sldId="275"/>
        </pc:sldMkLst>
        <pc:spChg chg="mod">
          <ac:chgData name="Gokulakrishnan S" userId="8cab961dd5a4933e" providerId="LiveId" clId="{91E1DB9A-376E-4203-A119-0424AE4426A0}" dt="2024-12-24T12:42:42.358" v="8" actId="27636"/>
          <ac:spMkLst>
            <pc:docMk/>
            <pc:sldMk cId="2560823244" sldId="275"/>
            <ac:spMk id="3" creationId="{00000000-0000-0000-0000-000000000000}"/>
          </ac:spMkLst>
        </pc:spChg>
      </pc:sldChg>
      <pc:sldChg chg="add">
        <pc:chgData name="Gokulakrishnan S" userId="8cab961dd5a4933e" providerId="LiveId" clId="{91E1DB9A-376E-4203-A119-0424AE4426A0}" dt="2024-12-24T12:42:41.920" v="1"/>
        <pc:sldMkLst>
          <pc:docMk/>
          <pc:sldMk cId="4174548028" sldId="276"/>
        </pc:sldMkLst>
      </pc:sldChg>
      <pc:sldChg chg="modSp add mod">
        <pc:chgData name="Gokulakrishnan S" userId="8cab961dd5a4933e" providerId="LiveId" clId="{91E1DB9A-376E-4203-A119-0424AE4426A0}" dt="2024-12-24T12:42:42.389" v="9" actId="27636"/>
        <pc:sldMkLst>
          <pc:docMk/>
          <pc:sldMk cId="2215710460" sldId="277"/>
        </pc:sldMkLst>
        <pc:spChg chg="mod">
          <ac:chgData name="Gokulakrishnan S" userId="8cab961dd5a4933e" providerId="LiveId" clId="{91E1DB9A-376E-4203-A119-0424AE4426A0}" dt="2024-12-24T12:42:42.389" v="9" actId="27636"/>
          <ac:spMkLst>
            <pc:docMk/>
            <pc:sldMk cId="2215710460" sldId="277"/>
            <ac:spMk id="3" creationId="{00000000-0000-0000-0000-000000000000}"/>
          </ac:spMkLst>
        </pc:spChg>
      </pc:sldChg>
      <pc:sldChg chg="add">
        <pc:chgData name="Gokulakrishnan S" userId="8cab961dd5a4933e" providerId="LiveId" clId="{91E1DB9A-376E-4203-A119-0424AE4426A0}" dt="2024-12-24T12:42:41.920" v="1"/>
        <pc:sldMkLst>
          <pc:docMk/>
          <pc:sldMk cId="570671784" sldId="278"/>
        </pc:sldMkLst>
      </pc:sldChg>
      <pc:sldChg chg="add">
        <pc:chgData name="Gokulakrishnan S" userId="8cab961dd5a4933e" providerId="LiveId" clId="{91E1DB9A-376E-4203-A119-0424AE4426A0}" dt="2024-12-24T12:42:41.920" v="1"/>
        <pc:sldMkLst>
          <pc:docMk/>
          <pc:sldMk cId="3658738496" sldId="279"/>
        </pc:sldMkLst>
      </pc:sldChg>
      <pc:sldChg chg="add">
        <pc:chgData name="Gokulakrishnan S" userId="8cab961dd5a4933e" providerId="LiveId" clId="{91E1DB9A-376E-4203-A119-0424AE4426A0}" dt="2024-12-24T12:42:41.920" v="1"/>
        <pc:sldMkLst>
          <pc:docMk/>
          <pc:sldMk cId="1015147118" sldId="280"/>
        </pc:sldMkLst>
      </pc:sldChg>
      <pc:sldChg chg="add">
        <pc:chgData name="Gokulakrishnan S" userId="8cab961dd5a4933e" providerId="LiveId" clId="{91E1DB9A-376E-4203-A119-0424AE4426A0}" dt="2024-12-24T12:42:41.920" v="1"/>
        <pc:sldMkLst>
          <pc:docMk/>
          <pc:sldMk cId="1507077170" sldId="282"/>
        </pc:sldMkLst>
      </pc:sldChg>
      <pc:sldChg chg="add">
        <pc:chgData name="Gokulakrishnan S" userId="8cab961dd5a4933e" providerId="LiveId" clId="{91E1DB9A-376E-4203-A119-0424AE4426A0}" dt="2024-12-24T12:42:41.920" v="1"/>
        <pc:sldMkLst>
          <pc:docMk/>
          <pc:sldMk cId="3615972014" sldId="283"/>
        </pc:sldMkLst>
      </pc:sldChg>
      <pc:sldChg chg="modSp add mod">
        <pc:chgData name="Gokulakrishnan S" userId="8cab961dd5a4933e" providerId="LiveId" clId="{91E1DB9A-376E-4203-A119-0424AE4426A0}" dt="2024-12-24T12:42:42.420" v="10" actId="27636"/>
        <pc:sldMkLst>
          <pc:docMk/>
          <pc:sldMk cId="3309575109" sldId="284"/>
        </pc:sldMkLst>
        <pc:spChg chg="mod">
          <ac:chgData name="Gokulakrishnan S" userId="8cab961dd5a4933e" providerId="LiveId" clId="{91E1DB9A-376E-4203-A119-0424AE4426A0}" dt="2024-12-24T12:42:42.420" v="10" actId="27636"/>
          <ac:spMkLst>
            <pc:docMk/>
            <pc:sldMk cId="3309575109" sldId="284"/>
            <ac:spMk id="3" creationId="{00000000-0000-0000-0000-000000000000}"/>
          </ac:spMkLst>
        </pc:spChg>
      </pc:sldChg>
      <pc:sldChg chg="add">
        <pc:chgData name="Gokulakrishnan S" userId="8cab961dd5a4933e" providerId="LiveId" clId="{91E1DB9A-376E-4203-A119-0424AE4426A0}" dt="2024-12-24T12:42:41.920" v="1"/>
        <pc:sldMkLst>
          <pc:docMk/>
          <pc:sldMk cId="100142036" sldId="285"/>
        </pc:sldMkLst>
      </pc:sldChg>
      <pc:sldChg chg="add">
        <pc:chgData name="Gokulakrishnan S" userId="8cab961dd5a4933e" providerId="LiveId" clId="{91E1DB9A-376E-4203-A119-0424AE4426A0}" dt="2024-12-24T12:42:41.920" v="1"/>
        <pc:sldMkLst>
          <pc:docMk/>
          <pc:sldMk cId="241348589" sldId="286"/>
        </pc:sldMkLst>
      </pc:sldChg>
      <pc:sldChg chg="add">
        <pc:chgData name="Gokulakrishnan S" userId="8cab961dd5a4933e" providerId="LiveId" clId="{91E1DB9A-376E-4203-A119-0424AE4426A0}" dt="2024-12-24T12:42:41.920" v="1"/>
        <pc:sldMkLst>
          <pc:docMk/>
          <pc:sldMk cId="3743111973" sldId="287"/>
        </pc:sldMkLst>
      </pc:sldChg>
      <pc:sldChg chg="modSp add mod">
        <pc:chgData name="Gokulakrishnan S" userId="8cab961dd5a4933e" providerId="LiveId" clId="{91E1DB9A-376E-4203-A119-0424AE4426A0}" dt="2024-12-24T12:42:42.452" v="11" actId="27636"/>
        <pc:sldMkLst>
          <pc:docMk/>
          <pc:sldMk cId="2035310805" sldId="288"/>
        </pc:sldMkLst>
        <pc:spChg chg="mod">
          <ac:chgData name="Gokulakrishnan S" userId="8cab961dd5a4933e" providerId="LiveId" clId="{91E1DB9A-376E-4203-A119-0424AE4426A0}" dt="2024-12-24T12:42:42.452" v="11" actId="27636"/>
          <ac:spMkLst>
            <pc:docMk/>
            <pc:sldMk cId="2035310805" sldId="288"/>
            <ac:spMk id="3" creationId="{00000000-0000-0000-0000-000000000000}"/>
          </ac:spMkLst>
        </pc:spChg>
      </pc:sldChg>
      <pc:sldChg chg="add">
        <pc:chgData name="Gokulakrishnan S" userId="8cab961dd5a4933e" providerId="LiveId" clId="{91E1DB9A-376E-4203-A119-0424AE4426A0}" dt="2024-12-24T12:42:41.920" v="1"/>
        <pc:sldMkLst>
          <pc:docMk/>
          <pc:sldMk cId="2573614276" sldId="289"/>
        </pc:sldMkLst>
      </pc:sldChg>
      <pc:sldChg chg="modSp add mod">
        <pc:chgData name="Gokulakrishnan S" userId="8cab961dd5a4933e" providerId="LiveId" clId="{91E1DB9A-376E-4203-A119-0424AE4426A0}" dt="2024-12-24T12:42:42.260" v="4" actId="27636"/>
        <pc:sldMkLst>
          <pc:docMk/>
          <pc:sldMk cId="465149594" sldId="290"/>
        </pc:sldMkLst>
        <pc:spChg chg="mod">
          <ac:chgData name="Gokulakrishnan S" userId="8cab961dd5a4933e" providerId="LiveId" clId="{91E1DB9A-376E-4203-A119-0424AE4426A0}" dt="2024-12-24T12:42:42.260" v="4" actId="27636"/>
          <ac:spMkLst>
            <pc:docMk/>
            <pc:sldMk cId="465149594" sldId="290"/>
            <ac:spMk id="3" creationId="{00000000-0000-0000-0000-000000000000}"/>
          </ac:spMkLst>
        </pc:spChg>
      </pc:sldChg>
      <pc:sldChg chg="modSp add mod">
        <pc:chgData name="Gokulakrishnan S" userId="8cab961dd5a4933e" providerId="LiveId" clId="{91E1DB9A-376E-4203-A119-0424AE4426A0}" dt="2024-12-24T12:42:42.467" v="12" actId="27636"/>
        <pc:sldMkLst>
          <pc:docMk/>
          <pc:sldMk cId="3559647652" sldId="291"/>
        </pc:sldMkLst>
        <pc:spChg chg="mod">
          <ac:chgData name="Gokulakrishnan S" userId="8cab961dd5a4933e" providerId="LiveId" clId="{91E1DB9A-376E-4203-A119-0424AE4426A0}" dt="2024-12-24T12:42:42.467" v="12" actId="27636"/>
          <ac:spMkLst>
            <pc:docMk/>
            <pc:sldMk cId="3559647652" sldId="291"/>
            <ac:spMk id="3" creationId="{00000000-0000-0000-0000-000000000000}"/>
          </ac:spMkLst>
        </pc:spChg>
      </pc:sldChg>
      <pc:sldChg chg="modSp add mod">
        <pc:chgData name="Gokulakrishnan S" userId="8cab961dd5a4933e" providerId="LiveId" clId="{91E1DB9A-376E-4203-A119-0424AE4426A0}" dt="2024-12-24T12:42:42.551" v="14" actId="27636"/>
        <pc:sldMkLst>
          <pc:docMk/>
          <pc:sldMk cId="4017784476" sldId="292"/>
        </pc:sldMkLst>
        <pc:spChg chg="mod">
          <ac:chgData name="Gokulakrishnan S" userId="8cab961dd5a4933e" providerId="LiveId" clId="{91E1DB9A-376E-4203-A119-0424AE4426A0}" dt="2024-12-24T12:42:42.551" v="14" actId="27636"/>
          <ac:spMkLst>
            <pc:docMk/>
            <pc:sldMk cId="4017784476" sldId="292"/>
            <ac:spMk id="3" creationId="{00000000-0000-0000-0000-000000000000}"/>
          </ac:spMkLst>
        </pc:spChg>
      </pc:sldChg>
      <pc:sldChg chg="modSp add mod">
        <pc:chgData name="Gokulakrishnan S" userId="8cab961dd5a4933e" providerId="LiveId" clId="{91E1DB9A-376E-4203-A119-0424AE4426A0}" dt="2024-12-24T12:42:42.521" v="13" actId="27636"/>
        <pc:sldMkLst>
          <pc:docMk/>
          <pc:sldMk cId="3608945276" sldId="293"/>
        </pc:sldMkLst>
        <pc:spChg chg="mod">
          <ac:chgData name="Gokulakrishnan S" userId="8cab961dd5a4933e" providerId="LiveId" clId="{91E1DB9A-376E-4203-A119-0424AE4426A0}" dt="2024-12-24T12:42:42.521" v="13" actId="27636"/>
          <ac:spMkLst>
            <pc:docMk/>
            <pc:sldMk cId="3608945276" sldId="293"/>
            <ac:spMk id="3" creationId="{00000000-0000-0000-0000-000000000000}"/>
          </ac:spMkLst>
        </pc:spChg>
      </pc:sldChg>
      <pc:sldChg chg="modSp add mod">
        <pc:chgData name="Gokulakrishnan S" userId="8cab961dd5a4933e" providerId="LiveId" clId="{91E1DB9A-376E-4203-A119-0424AE4426A0}" dt="2024-12-24T12:42:42.568" v="15" actId="27636"/>
        <pc:sldMkLst>
          <pc:docMk/>
          <pc:sldMk cId="3698150968" sldId="295"/>
        </pc:sldMkLst>
        <pc:spChg chg="mod">
          <ac:chgData name="Gokulakrishnan S" userId="8cab961dd5a4933e" providerId="LiveId" clId="{91E1DB9A-376E-4203-A119-0424AE4426A0}" dt="2024-12-24T12:42:42.568" v="15" actId="27636"/>
          <ac:spMkLst>
            <pc:docMk/>
            <pc:sldMk cId="3698150968" sldId="295"/>
            <ac:spMk id="3" creationId="{00000000-0000-0000-0000-000000000000}"/>
          </ac:spMkLst>
        </pc:spChg>
      </pc:sldChg>
      <pc:sldChg chg="modSp mod">
        <pc:chgData name="Gokulakrishnan S" userId="8cab961dd5a4933e" providerId="LiveId" clId="{91E1DB9A-376E-4203-A119-0424AE4426A0}" dt="2024-12-24T12:37:21.471" v="0" actId="6549"/>
        <pc:sldMkLst>
          <pc:docMk/>
          <pc:sldMk cId="459016461" sldId="353"/>
        </pc:sldMkLst>
        <pc:spChg chg="mod">
          <ac:chgData name="Gokulakrishnan S" userId="8cab961dd5a4933e" providerId="LiveId" clId="{91E1DB9A-376E-4203-A119-0424AE4426A0}" dt="2024-12-24T12:37:21.471" v="0" actId="6549"/>
          <ac:spMkLst>
            <pc:docMk/>
            <pc:sldMk cId="459016461" sldId="353"/>
            <ac:spMk id="7" creationId="{2E1CF2BB-0D9F-A3F5-A60C-16A88AA34F7C}"/>
          </ac:spMkLst>
        </pc:spChg>
      </pc:sldChg>
      <pc:sldChg chg="addSp modSp mod">
        <pc:chgData name="Gokulakrishnan S" userId="8cab961dd5a4933e" providerId="LiveId" clId="{91E1DB9A-376E-4203-A119-0424AE4426A0}" dt="2024-12-24T12:43:33.044" v="29" actId="6549"/>
        <pc:sldMkLst>
          <pc:docMk/>
          <pc:sldMk cId="2014778784" sldId="572"/>
        </pc:sldMkLst>
        <pc:spChg chg="mod">
          <ac:chgData name="Gokulakrishnan S" userId="8cab961dd5a4933e" providerId="LiveId" clId="{91E1DB9A-376E-4203-A119-0424AE4426A0}" dt="2024-12-24T12:43:33.044" v="29" actId="6549"/>
          <ac:spMkLst>
            <pc:docMk/>
            <pc:sldMk cId="2014778784" sldId="572"/>
            <ac:spMk id="3" creationId="{8D6AD45C-E6C9-3577-4BF5-C4FDC905D37F}"/>
          </ac:spMkLst>
        </pc:spChg>
        <pc:graphicFrameChg chg="add mod">
          <ac:chgData name="Gokulakrishnan S" userId="8cab961dd5a4933e" providerId="LiveId" clId="{91E1DB9A-376E-4203-A119-0424AE4426A0}" dt="2024-12-24T12:43:02.165" v="17"/>
          <ac:graphicFrameMkLst>
            <pc:docMk/>
            <pc:sldMk cId="2014778784" sldId="572"/>
            <ac:graphicFrameMk id="2" creationId="{64300F8A-D9E3-6658-7F70-917838DB29B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800">
              <a:latin typeface="Calibri"/>
              <a:ea typeface="Calibri"/>
              <a:cs typeface="Calibri"/>
              <a:sym typeface="Calibri"/>
            </a:endParaRPr>
          </a:p>
        </p:txBody>
      </p:sp>
    </p:spTree>
    <p:extLst>
      <p:ext uri="{BB962C8B-B14F-4D97-AF65-F5344CB8AC3E}">
        <p14:creationId xmlns:p14="http://schemas.microsoft.com/office/powerpoint/2010/main" val="25122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14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40030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8320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17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25353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6830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1393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5408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208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5114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111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722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806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800">
              <a:latin typeface="Calibri"/>
              <a:ea typeface="Calibri"/>
              <a:cs typeface="Calibri"/>
              <a:sym typeface="Calibri"/>
            </a:endParaRPr>
          </a:p>
        </p:txBody>
      </p:sp>
    </p:spTree>
    <p:extLst>
      <p:ext uri="{BB962C8B-B14F-4D97-AF65-F5344CB8AC3E}">
        <p14:creationId xmlns:p14="http://schemas.microsoft.com/office/powerpoint/2010/main" val="265948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800">
              <a:latin typeface="Calibri"/>
              <a:ea typeface="Calibri"/>
              <a:cs typeface="Calibri"/>
              <a:sym typeface="Calibri"/>
            </a:endParaRPr>
          </a:p>
        </p:txBody>
      </p:sp>
    </p:spTree>
    <p:extLst>
      <p:ext uri="{BB962C8B-B14F-4D97-AF65-F5344CB8AC3E}">
        <p14:creationId xmlns:p14="http://schemas.microsoft.com/office/powerpoint/2010/main" val="207182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8388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0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IN"/>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5565651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 id="2147483994"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eeksforgeeks.org/classless-inter-domain-routing-cid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DE5D-0513-4A3D-88A8-2C468466BA10}"/>
              </a:ext>
            </a:extLst>
          </p:cNvPr>
          <p:cNvSpPr>
            <a:spLocks noGrp="1"/>
          </p:cNvSpPr>
          <p:nvPr>
            <p:ph type="title"/>
          </p:nvPr>
        </p:nvSpPr>
        <p:spPr>
          <a:xfrm>
            <a:off x="681650" y="2000297"/>
            <a:ext cx="7921375" cy="4242242"/>
          </a:xfrm>
        </p:spPr>
        <p:txBody>
          <a:bodyPr>
            <a:normAutofit/>
          </a:bodyPr>
          <a:lstStyle/>
          <a:p>
            <a:pPr algn="ctr"/>
            <a:r>
              <a:rPr lang="en-US" sz="4000" b="1" dirty="0">
                <a:latin typeface="Times New Roman" panose="02020603050405020304" pitchFamily="18" charset="0"/>
                <a:cs typeface="Times New Roman" panose="02020603050405020304" pitchFamily="18" charset="0"/>
              </a:rPr>
              <a:t> AWS web services</a:t>
            </a: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r>
              <a:rPr lang="en-US" b="1" dirty="0">
                <a:solidFill>
                  <a:schemeClr val="tx2">
                    <a:lumMod val="50000"/>
                  </a:schemeClr>
                </a:solidFill>
                <a:latin typeface="Times New Roman"/>
                <a:ea typeface="Times New Roman"/>
                <a:cs typeface="Times New Roman"/>
                <a:sym typeface="Times New Roman"/>
              </a:rPr>
              <a:t>Module-2</a:t>
            </a:r>
            <a:br>
              <a:rPr lang="en-US" b="1" dirty="0">
                <a:solidFill>
                  <a:schemeClr val="tx2">
                    <a:lumMod val="50000"/>
                  </a:schemeClr>
                </a:solidFill>
                <a:latin typeface="Times New Roman"/>
                <a:ea typeface="Times New Roman"/>
                <a:cs typeface="Times New Roman"/>
                <a:sym typeface="Times New Roman"/>
              </a:rPr>
            </a:br>
            <a:r>
              <a:rPr lang="en-US" b="1" dirty="0">
                <a:solidFill>
                  <a:schemeClr val="tx2">
                    <a:lumMod val="50000"/>
                  </a:schemeClr>
                </a:solidFill>
                <a:latin typeface="Times New Roman"/>
                <a:ea typeface="Times New Roman"/>
                <a:cs typeface="Times New Roman"/>
                <a:sym typeface="Times New Roman"/>
              </a:rPr>
              <a:t>networking services</a:t>
            </a:r>
            <a:br>
              <a:rPr lang="en-US" b="1" dirty="0">
                <a:solidFill>
                  <a:schemeClr val="tx2">
                    <a:lumMod val="50000"/>
                  </a:schemeClr>
                </a:solidFill>
                <a:latin typeface="Times New Roman"/>
                <a:ea typeface="Times New Roman"/>
                <a:cs typeface="Times New Roman"/>
                <a:sym typeface="Times New Roman"/>
              </a:rPr>
            </a:br>
            <a:br>
              <a:rPr lang="en-US" b="1" dirty="0">
                <a:solidFill>
                  <a:schemeClr val="tx2">
                    <a:lumMod val="50000"/>
                  </a:schemeClr>
                </a:solidFill>
                <a:latin typeface="Times New Roman"/>
                <a:ea typeface="Times New Roman"/>
                <a:cs typeface="Times New Roman"/>
                <a:sym typeface="Times New Roman"/>
              </a:rPr>
            </a:br>
            <a:br>
              <a:rPr lang="en-US" sz="3100" b="1" dirty="0">
                <a:solidFill>
                  <a:schemeClr val="tx2">
                    <a:lumMod val="50000"/>
                  </a:schemeClr>
                </a:solidFill>
                <a:latin typeface="Times New Roman"/>
                <a:ea typeface="Times New Roman"/>
                <a:cs typeface="Times New Roman"/>
                <a:sym typeface="Times New Roman"/>
              </a:rPr>
            </a:br>
            <a:br>
              <a:rPr lang="en-US" b="1" dirty="0">
                <a:solidFill>
                  <a:schemeClr val="tx2">
                    <a:lumMod val="50000"/>
                  </a:schemeClr>
                </a:solidFill>
                <a:latin typeface="Times New Roman"/>
                <a:ea typeface="Times New Roman"/>
                <a:cs typeface="Times New Roman"/>
                <a:sym typeface="Times New Roman"/>
              </a:rPr>
            </a:br>
            <a:endParaRPr lang="en-IN"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A40B34C-B1E1-9AB4-EB6D-44E6675BAC1F}"/>
              </a:ext>
            </a:extLst>
          </p:cNvPr>
          <p:cNvPicPr>
            <a:picLocks noChangeAspect="1"/>
          </p:cNvPicPr>
          <p:nvPr/>
        </p:nvPicPr>
        <p:blipFill>
          <a:blip r:embed="rId2"/>
          <a:stretch>
            <a:fillRect/>
          </a:stretch>
        </p:blipFill>
        <p:spPr>
          <a:xfrm>
            <a:off x="152400" y="62718"/>
            <a:ext cx="1234612" cy="1745533"/>
          </a:xfrm>
          <a:prstGeom prst="rect">
            <a:avLst/>
          </a:prstGeom>
        </p:spPr>
      </p:pic>
      <p:sp>
        <p:nvSpPr>
          <p:cNvPr id="7" name="TextBox 6">
            <a:extLst>
              <a:ext uri="{FF2B5EF4-FFF2-40B4-BE49-F238E27FC236}">
                <a16:creationId xmlns:a16="http://schemas.microsoft.com/office/drawing/2014/main" id="{2E1CF2BB-0D9F-A3F5-A60C-16A88AA34F7C}"/>
              </a:ext>
            </a:extLst>
          </p:cNvPr>
          <p:cNvSpPr txBox="1"/>
          <p:nvPr/>
        </p:nvSpPr>
        <p:spPr>
          <a:xfrm>
            <a:off x="1171254" y="452330"/>
            <a:ext cx="7820346" cy="923330"/>
          </a:xfrm>
          <a:prstGeom prst="rect">
            <a:avLst/>
          </a:prstGeom>
          <a:noFill/>
        </p:spPr>
        <p:txBody>
          <a:bodyPr wrap="square">
            <a:spAutoFit/>
          </a:bodyPr>
          <a:lstStyle/>
          <a:p>
            <a:pPr algn="ctr"/>
            <a:r>
              <a:rPr lang="en-IN" sz="3600" dirty="0">
                <a:latin typeface="Times New Roman" panose="02020603050405020304" pitchFamily="18" charset="0"/>
                <a:cs typeface="Times New Roman" panose="02020603050405020304" pitchFamily="18" charset="0"/>
              </a:rPr>
              <a:t>DAYANANDA SAGAR UNIVERSITY</a:t>
            </a:r>
          </a:p>
          <a:p>
            <a:endParaRPr lang="en-IN" dirty="0"/>
          </a:p>
        </p:txBody>
      </p:sp>
    </p:spTree>
    <p:extLst>
      <p:ext uri="{BB962C8B-B14F-4D97-AF65-F5344CB8AC3E}">
        <p14:creationId xmlns:p14="http://schemas.microsoft.com/office/powerpoint/2010/main" val="45901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Usage Tier</a:t>
            </a:r>
          </a:p>
        </p:txBody>
      </p:sp>
      <p:sp>
        <p:nvSpPr>
          <p:cNvPr id="3" name="Content Placeholder 2"/>
          <p:cNvSpPr>
            <a:spLocks noGrp="1"/>
          </p:cNvSpPr>
          <p:nvPr>
            <p:ph idx="1"/>
          </p:nvPr>
        </p:nvSpPr>
        <p:spPr/>
        <p:txBody>
          <a:bodyPr>
            <a:normAutofit fontScale="85000" lnSpcReduction="10000"/>
          </a:bodyPr>
          <a:lstStyle/>
          <a:p>
            <a:r>
              <a:rPr lang="en-US" dirty="0"/>
              <a:t>750 hours of EC2 running Linux, RHEL, or SLES t2.micro instance usage</a:t>
            </a:r>
          </a:p>
          <a:p>
            <a:r>
              <a:rPr lang="en-US" dirty="0"/>
              <a:t>750 hours of EC2 running Microsoft Windows Server t2.micro instance usage</a:t>
            </a:r>
          </a:p>
          <a:p>
            <a:r>
              <a:rPr lang="en-US" dirty="0"/>
              <a:t>750 hours of Elastic Load Balancing plus 15 GB data processing</a:t>
            </a:r>
          </a:p>
          <a:p>
            <a:r>
              <a:rPr lang="en-US" dirty="0"/>
              <a:t>30 GB of Amazon Elastic Block Storage in any combination of General Purpose (SSD) or Magnetic, plus 2 million I/</a:t>
            </a:r>
            <a:r>
              <a:rPr lang="en-US" dirty="0" err="1"/>
              <a:t>Os</a:t>
            </a:r>
            <a:r>
              <a:rPr lang="en-US" dirty="0"/>
              <a:t> (with Magnetic) and 1 GB of snapshot storage</a:t>
            </a:r>
          </a:p>
          <a:p>
            <a:r>
              <a:rPr lang="en-US" dirty="0"/>
              <a:t>15 GB of bandwidth out aggregated across all AWS services</a:t>
            </a:r>
          </a:p>
          <a:p>
            <a:r>
              <a:rPr lang="en-US" dirty="0"/>
              <a:t>1 GB of Regional Data Transfer</a:t>
            </a:r>
          </a:p>
          <a:p>
            <a:pPr marL="0" indent="0">
              <a:buNone/>
            </a:pPr>
            <a:endParaRPr lang="en-US" dirty="0"/>
          </a:p>
        </p:txBody>
      </p:sp>
    </p:spTree>
    <p:extLst>
      <p:ext uri="{BB962C8B-B14F-4D97-AF65-F5344CB8AC3E}">
        <p14:creationId xmlns:p14="http://schemas.microsoft.com/office/powerpoint/2010/main" val="307955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4431" y="1378744"/>
            <a:ext cx="6815138" cy="4100513"/>
          </a:xfrm>
          <a:prstGeom prst="rect">
            <a:avLst/>
          </a:prstGeom>
        </p:spPr>
      </p:pic>
    </p:spTree>
    <p:extLst>
      <p:ext uri="{BB962C8B-B14F-4D97-AF65-F5344CB8AC3E}">
        <p14:creationId xmlns:p14="http://schemas.microsoft.com/office/powerpoint/2010/main" val="426773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53866" y="1037536"/>
            <a:ext cx="7411828" cy="4829391"/>
          </a:xfrm>
          <a:prstGeom prst="rect">
            <a:avLst/>
          </a:prstGeom>
        </p:spPr>
      </p:pic>
    </p:spTree>
    <p:extLst>
      <p:ext uri="{BB962C8B-B14F-4D97-AF65-F5344CB8AC3E}">
        <p14:creationId xmlns:p14="http://schemas.microsoft.com/office/powerpoint/2010/main" val="411339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9946" y="898412"/>
            <a:ext cx="6854598" cy="5082999"/>
          </a:xfrm>
          <a:prstGeom prst="rect">
            <a:avLst/>
          </a:prstGeom>
        </p:spPr>
      </p:pic>
    </p:spTree>
    <p:extLst>
      <p:ext uri="{BB962C8B-B14F-4D97-AF65-F5344CB8AC3E}">
        <p14:creationId xmlns:p14="http://schemas.microsoft.com/office/powerpoint/2010/main" val="374311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Surprisingly, you can’t scale up that large.</a:t>
            </a:r>
          </a:p>
        </p:txBody>
      </p:sp>
      <p:pic>
        <p:nvPicPr>
          <p:cNvPr id="5" name="Picture 4"/>
          <p:cNvPicPr>
            <a:picLocks noChangeAspect="1"/>
          </p:cNvPicPr>
          <p:nvPr/>
        </p:nvPicPr>
        <p:blipFill>
          <a:blip r:embed="rId2"/>
          <a:stretch>
            <a:fillRect/>
          </a:stretch>
        </p:blipFill>
        <p:spPr>
          <a:xfrm>
            <a:off x="636817" y="2220346"/>
            <a:ext cx="7769678" cy="4292747"/>
          </a:xfrm>
          <a:prstGeom prst="rect">
            <a:avLst/>
          </a:prstGeom>
        </p:spPr>
      </p:pic>
    </p:spTree>
    <p:extLst>
      <p:ext uri="{BB962C8B-B14F-4D97-AF65-F5344CB8AC3E}">
        <p14:creationId xmlns:p14="http://schemas.microsoft.com/office/powerpoint/2010/main" val="222751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Storage Service (S3)</a:t>
            </a:r>
          </a:p>
        </p:txBody>
      </p:sp>
      <p:sp>
        <p:nvSpPr>
          <p:cNvPr id="3" name="Content Placeholder 2"/>
          <p:cNvSpPr>
            <a:spLocks noGrp="1"/>
          </p:cNvSpPr>
          <p:nvPr>
            <p:ph idx="1"/>
          </p:nvPr>
        </p:nvSpPr>
        <p:spPr/>
        <p:txBody>
          <a:bodyPr>
            <a:normAutofit fontScale="70000" lnSpcReduction="20000"/>
          </a:bodyPr>
          <a:lstStyle/>
          <a:p>
            <a:r>
              <a:rPr lang="en-US" dirty="0"/>
              <a:t>A </a:t>
            </a:r>
            <a:r>
              <a:rPr lang="en-US" b="1" dirty="0"/>
              <a:t>bucket</a:t>
            </a:r>
            <a:r>
              <a:rPr lang="en-US" dirty="0"/>
              <a:t> is a container for objects and describes location, logging, accounting, and access control.  A bucket can hold any number of </a:t>
            </a:r>
            <a:r>
              <a:rPr lang="en-US" b="1" dirty="0"/>
              <a:t>objects</a:t>
            </a:r>
            <a:r>
              <a:rPr lang="en-US" dirty="0"/>
              <a:t>, which are files of up to 5TB.  A bucket has a name that must be </a:t>
            </a:r>
            <a:r>
              <a:rPr lang="en-US" b="1" dirty="0"/>
              <a:t>globally unique</a:t>
            </a:r>
            <a:r>
              <a:rPr lang="en-US" dirty="0"/>
              <a:t>.</a:t>
            </a:r>
          </a:p>
          <a:p>
            <a:r>
              <a:rPr lang="en-US" dirty="0"/>
              <a:t>Fundamental operations corresponding to HTTP actions:</a:t>
            </a:r>
          </a:p>
          <a:p>
            <a:pPr lvl="1"/>
            <a:r>
              <a:rPr lang="en-US" dirty="0"/>
              <a:t>http://</a:t>
            </a:r>
            <a:r>
              <a:rPr lang="en-US" b="1" dirty="0"/>
              <a:t>bucket</a:t>
            </a:r>
            <a:r>
              <a:rPr lang="en-US" dirty="0"/>
              <a:t>.s3.amazonaws.com/</a:t>
            </a:r>
            <a:r>
              <a:rPr lang="en-US" b="1" dirty="0"/>
              <a:t>object</a:t>
            </a:r>
            <a:endParaRPr lang="en-US" dirty="0"/>
          </a:p>
          <a:p>
            <a:pPr lvl="1"/>
            <a:r>
              <a:rPr lang="en-US" dirty="0"/>
              <a:t>POST a new object or update an existing object.</a:t>
            </a:r>
          </a:p>
          <a:p>
            <a:pPr lvl="1"/>
            <a:r>
              <a:rPr lang="en-US" dirty="0"/>
              <a:t>GET an existing object from a bucket.</a:t>
            </a:r>
          </a:p>
          <a:p>
            <a:pPr lvl="1"/>
            <a:r>
              <a:rPr lang="en-US" dirty="0"/>
              <a:t>DELETE an object from the bucket</a:t>
            </a:r>
          </a:p>
          <a:p>
            <a:pPr lvl="1"/>
            <a:r>
              <a:rPr lang="en-US" dirty="0"/>
              <a:t>LIST keys present in a bucket, with a filter.</a:t>
            </a:r>
          </a:p>
          <a:p>
            <a:r>
              <a:rPr lang="en-US" dirty="0"/>
              <a:t>A bucket has a </a:t>
            </a:r>
            <a:r>
              <a:rPr lang="en-US" b="1" dirty="0"/>
              <a:t>flat directory structure</a:t>
            </a:r>
            <a:r>
              <a:rPr lang="en-US" dirty="0"/>
              <a:t> (despite the appearance given by the interactive web interface.)</a:t>
            </a:r>
          </a:p>
        </p:txBody>
      </p:sp>
    </p:spTree>
    <p:extLst>
      <p:ext uri="{BB962C8B-B14F-4D97-AF65-F5344CB8AC3E}">
        <p14:creationId xmlns:p14="http://schemas.microsoft.com/office/powerpoint/2010/main" val="256082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Easily Integrated into Web Applications</a:t>
            </a:r>
          </a:p>
        </p:txBody>
      </p:sp>
      <p:sp>
        <p:nvSpPr>
          <p:cNvPr id="4" name="TextBox 3"/>
          <p:cNvSpPr txBox="1"/>
          <p:nvPr/>
        </p:nvSpPr>
        <p:spPr>
          <a:xfrm>
            <a:off x="491068" y="2711451"/>
            <a:ext cx="116099" cy="507831"/>
          </a:xfrm>
          <a:prstGeom prst="rect">
            <a:avLst/>
          </a:prstGeom>
          <a:noFill/>
        </p:spPr>
        <p:txBody>
          <a:bodyPr wrap="square" rtlCol="0">
            <a:spAutoFit/>
          </a:bodyPr>
          <a:lstStyle/>
          <a:p>
            <a:endParaRPr lang="en-US" sz="2700" b="1" dirty="0">
              <a:latin typeface="Courier New" panose="02070309020205020404" pitchFamily="49" charset="0"/>
              <a:cs typeface="Courier New" panose="02070309020205020404" pitchFamily="49" charset="0"/>
            </a:endParaRPr>
          </a:p>
        </p:txBody>
      </p:sp>
      <p:sp>
        <p:nvSpPr>
          <p:cNvPr id="6" name="Rectangle 2"/>
          <p:cNvSpPr>
            <a:spLocks noChangeArrowheads="1"/>
          </p:cNvSpPr>
          <p:nvPr/>
        </p:nvSpPr>
        <p:spPr bwMode="auto">
          <a:xfrm>
            <a:off x="33865" y="2100403"/>
            <a:ext cx="9076267" cy="2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500" dirty="0">
                <a:latin typeface="Arial Unicode MS" panose="020B0604020202020204" pitchFamily="34" charset="-128"/>
              </a:rPr>
              <a:t>&lt;form action="http://examplebucket.s3.amazonaws.com/" method="post" </a:t>
            </a:r>
            <a:r>
              <a:rPr lang="en-US" altLang="en-US" sz="1500" dirty="0" err="1">
                <a:latin typeface="Arial Unicode MS" panose="020B0604020202020204" pitchFamily="34" charset="-128"/>
              </a:rPr>
              <a:t>enctype</a:t>
            </a:r>
            <a:r>
              <a:rPr lang="en-US" altLang="en-US" sz="1500" dirty="0">
                <a:latin typeface="Arial Unicode MS" panose="020B0604020202020204" pitchFamily="34" charset="-128"/>
              </a:rPr>
              <a:t>="multipart/form-data"&gt;</a:t>
            </a:r>
          </a:p>
          <a:p>
            <a:pPr defTabSz="685800" eaLnBrk="0" fontAlgn="base" hangingPunct="0">
              <a:spcBef>
                <a:spcPct val="0"/>
              </a:spcBef>
              <a:spcAft>
                <a:spcPct val="0"/>
              </a:spcAft>
            </a:pPr>
            <a:endParaRPr lang="en-US" altLang="en-US" sz="1500" dirty="0">
              <a:latin typeface="Arial Unicode MS" panose="020B0604020202020204" pitchFamily="34" charset="-128"/>
            </a:endParaRPr>
          </a:p>
          <a:p>
            <a:pPr defTabSz="685800" eaLnBrk="0" fontAlgn="base" hangingPunct="0">
              <a:spcBef>
                <a:spcPct val="0"/>
              </a:spcBef>
              <a:spcAft>
                <a:spcPct val="0"/>
              </a:spcAft>
            </a:pPr>
            <a:r>
              <a:rPr lang="en-US" altLang="en-US" sz="1500" dirty="0">
                <a:latin typeface="Arial Unicode MS" panose="020B0604020202020204" pitchFamily="34" charset="-128"/>
              </a:rPr>
              <a:t>&lt;input type="input" name="key" value="user/user1/" /&gt;</a:t>
            </a:r>
          </a:p>
          <a:p>
            <a:pPr defTabSz="685800" eaLnBrk="0" fontAlgn="base" hangingPunct="0">
              <a:spcBef>
                <a:spcPct val="0"/>
              </a:spcBef>
              <a:spcAft>
                <a:spcPct val="0"/>
              </a:spcAft>
            </a:pPr>
            <a:endParaRPr lang="en-US" altLang="en-US" sz="1500" dirty="0">
              <a:latin typeface="Arial Unicode MS" panose="020B0604020202020204" pitchFamily="34" charset="-128"/>
            </a:endParaRPr>
          </a:p>
          <a:p>
            <a:pPr defTabSz="685800" eaLnBrk="0" fontAlgn="base" hangingPunct="0">
              <a:spcBef>
                <a:spcPct val="0"/>
              </a:spcBef>
              <a:spcAft>
                <a:spcPct val="0"/>
              </a:spcAft>
            </a:pPr>
            <a:r>
              <a:rPr lang="en-US" altLang="en-US" sz="1500" dirty="0">
                <a:latin typeface="Arial Unicode MS" panose="020B0604020202020204" pitchFamily="34" charset="-128"/>
              </a:rPr>
              <a:t>&lt;input type="hidden" name="</a:t>
            </a:r>
            <a:r>
              <a:rPr lang="en-US" altLang="en-US" sz="1500" dirty="0" err="1">
                <a:latin typeface="Arial Unicode MS" panose="020B0604020202020204" pitchFamily="34" charset="-128"/>
              </a:rPr>
              <a:t>acl</a:t>
            </a:r>
            <a:r>
              <a:rPr lang="en-US" altLang="en-US" sz="1500" dirty="0">
                <a:latin typeface="Arial Unicode MS" panose="020B0604020202020204" pitchFamily="34" charset="-128"/>
              </a:rPr>
              <a:t>" value="public-read" /&gt;</a:t>
            </a:r>
          </a:p>
          <a:p>
            <a:pPr defTabSz="685800" eaLnBrk="0" fontAlgn="base" hangingPunct="0">
              <a:spcBef>
                <a:spcPct val="0"/>
              </a:spcBef>
              <a:spcAft>
                <a:spcPct val="0"/>
              </a:spcAft>
            </a:pPr>
            <a:r>
              <a:rPr lang="en-US" altLang="en-US" sz="1500" dirty="0">
                <a:latin typeface="Arial Unicode MS" panose="020B0604020202020204" pitchFamily="34" charset="-128"/>
              </a:rPr>
              <a:t>&lt;input type="hidden" name="</a:t>
            </a:r>
            <a:r>
              <a:rPr lang="en-US" altLang="en-US" sz="1500" dirty="0" err="1">
                <a:latin typeface="Arial Unicode MS" panose="020B0604020202020204" pitchFamily="34" charset="-128"/>
              </a:rPr>
              <a:t>success_action_redirect</a:t>
            </a:r>
            <a:r>
              <a:rPr lang="en-US" altLang="en-US" sz="1500" dirty="0">
                <a:latin typeface="Arial Unicode MS" panose="020B0604020202020204" pitchFamily="34" charset="-128"/>
              </a:rPr>
              <a:t>"     </a:t>
            </a:r>
          </a:p>
          <a:p>
            <a:pPr defTabSz="685800" eaLnBrk="0" fontAlgn="base" hangingPunct="0">
              <a:spcBef>
                <a:spcPct val="0"/>
              </a:spcBef>
              <a:spcAft>
                <a:spcPct val="0"/>
              </a:spcAft>
            </a:pPr>
            <a:r>
              <a:rPr lang="en-US" altLang="en-US" sz="1500" dirty="0">
                <a:latin typeface="Arial Unicode MS" panose="020B0604020202020204" pitchFamily="34" charset="-128"/>
              </a:rPr>
              <a:t>           value="http://examplebucket.s3.amazonaws.com/successful_upload.html" /&gt;</a:t>
            </a:r>
          </a:p>
          <a:p>
            <a:pPr defTabSz="685800" eaLnBrk="0" fontAlgn="base" hangingPunct="0">
              <a:spcBef>
                <a:spcPct val="0"/>
              </a:spcBef>
              <a:spcAft>
                <a:spcPct val="0"/>
              </a:spcAft>
            </a:pPr>
            <a:r>
              <a:rPr lang="en-US" altLang="en-US" sz="1500" dirty="0">
                <a:latin typeface="Arial Unicode MS" panose="020B0604020202020204" pitchFamily="34" charset="-128"/>
              </a:rPr>
              <a:t>. . . </a:t>
            </a:r>
          </a:p>
          <a:p>
            <a:pPr defTabSz="685800" eaLnBrk="0" fontAlgn="base" hangingPunct="0">
              <a:spcBef>
                <a:spcPct val="0"/>
              </a:spcBef>
              <a:spcAft>
                <a:spcPct val="0"/>
              </a:spcAft>
            </a:pPr>
            <a:r>
              <a:rPr lang="en-US" altLang="en-US" sz="1500" dirty="0">
                <a:latin typeface="Arial Unicode MS" panose="020B0604020202020204" pitchFamily="34" charset="-128"/>
              </a:rPr>
              <a:t>&lt;input type="text" name="X-</a:t>
            </a:r>
            <a:r>
              <a:rPr lang="en-US" altLang="en-US" sz="1500" dirty="0" err="1">
                <a:latin typeface="Arial Unicode MS" panose="020B0604020202020204" pitchFamily="34" charset="-128"/>
              </a:rPr>
              <a:t>Amz</a:t>
            </a:r>
            <a:r>
              <a:rPr lang="en-US" altLang="en-US" sz="1500" dirty="0">
                <a:latin typeface="Arial Unicode MS" panose="020B0604020202020204" pitchFamily="34" charset="-128"/>
              </a:rPr>
              <a:t>-Credential”</a:t>
            </a:r>
          </a:p>
          <a:p>
            <a:pPr defTabSz="685800" eaLnBrk="0" fontAlgn="base" hangingPunct="0">
              <a:spcBef>
                <a:spcPct val="0"/>
              </a:spcBef>
              <a:spcAft>
                <a:spcPct val="0"/>
              </a:spcAft>
            </a:pPr>
            <a:r>
              <a:rPr lang="en-US" altLang="en-US" sz="1500" dirty="0">
                <a:latin typeface="Arial Unicode MS" panose="020B0604020202020204" pitchFamily="34" charset="-128"/>
              </a:rPr>
              <a:t>           value="AKIAIOSFODNN7EXAMPLE/20130806/us-east-1/s3/aws4_request" /&gt;</a:t>
            </a:r>
          </a:p>
          <a:p>
            <a:pPr defTabSz="685800" eaLnBrk="0" fontAlgn="base" hangingPunct="0">
              <a:spcBef>
                <a:spcPct val="0"/>
              </a:spcBef>
              <a:spcAft>
                <a:spcPct val="0"/>
              </a:spcAft>
            </a:pPr>
            <a:r>
              <a:rPr lang="en-US" altLang="en-US" sz="1500" dirty="0">
                <a:latin typeface="Arial Unicode MS" panose="020B0604020202020204" pitchFamily="34" charset="-128"/>
              </a:rPr>
              <a:t>. . .</a:t>
            </a:r>
          </a:p>
          <a:p>
            <a:pPr defTabSz="685800" eaLnBrk="0" fontAlgn="base" hangingPunct="0">
              <a:spcBef>
                <a:spcPct val="0"/>
              </a:spcBef>
              <a:spcAft>
                <a:spcPct val="0"/>
              </a:spcAft>
            </a:pPr>
            <a:r>
              <a:rPr lang="en-US" altLang="en-US" sz="1500" dirty="0">
                <a:latin typeface="Arial Unicode MS" panose="020B0604020202020204" pitchFamily="34" charset="-128"/>
              </a:rPr>
              <a:t>&lt;input type="submit" name="submit" value="Upload to Amazon S3" /&gt; &lt;/form&gt;</a:t>
            </a:r>
            <a:endParaRPr lang="en-US" altLang="en-US" sz="3300" dirty="0">
              <a:latin typeface="Arial" panose="020B0604020202020204" pitchFamily="34" charset="0"/>
            </a:endParaRPr>
          </a:p>
        </p:txBody>
      </p:sp>
      <p:sp>
        <p:nvSpPr>
          <p:cNvPr id="7" name="Rectangle 6"/>
          <p:cNvSpPr/>
          <p:nvPr/>
        </p:nvSpPr>
        <p:spPr>
          <a:xfrm>
            <a:off x="1295398" y="5248544"/>
            <a:ext cx="6324600" cy="300082"/>
          </a:xfrm>
          <a:prstGeom prst="rect">
            <a:avLst/>
          </a:prstGeom>
        </p:spPr>
        <p:txBody>
          <a:bodyPr wrap="square">
            <a:spAutoFit/>
          </a:bodyPr>
          <a:lstStyle/>
          <a:p>
            <a:pPr algn="ctr"/>
            <a:r>
              <a:rPr lang="en-US" sz="1350" dirty="0"/>
              <a:t>http://docs.aws.amazon.com/AmazonS3/latest/API/sigv4-post-example.html</a:t>
            </a:r>
          </a:p>
        </p:txBody>
      </p:sp>
    </p:spTree>
    <p:extLst>
      <p:ext uri="{BB962C8B-B14F-4D97-AF65-F5344CB8AC3E}">
        <p14:creationId xmlns:p14="http://schemas.microsoft.com/office/powerpoint/2010/main" val="2573614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Bucket Properties</a:t>
            </a:r>
          </a:p>
        </p:txBody>
      </p:sp>
      <p:sp>
        <p:nvSpPr>
          <p:cNvPr id="3" name="Content Placeholder 2"/>
          <p:cNvSpPr>
            <a:spLocks noGrp="1"/>
          </p:cNvSpPr>
          <p:nvPr>
            <p:ph idx="1"/>
          </p:nvPr>
        </p:nvSpPr>
        <p:spPr/>
        <p:txBody>
          <a:bodyPr>
            <a:normAutofit fontScale="85000" lnSpcReduction="10000"/>
          </a:bodyPr>
          <a:lstStyle/>
          <a:p>
            <a:endParaRPr lang="en-US" dirty="0"/>
          </a:p>
          <a:p>
            <a:r>
              <a:rPr lang="en-US" dirty="0"/>
              <a:t>Versioning – If enabled, POST/DELETE result in the creation of new versions without destroying the old.</a:t>
            </a:r>
          </a:p>
          <a:p>
            <a:r>
              <a:rPr lang="en-US" dirty="0"/>
              <a:t>Lifecycle – Delete or archive objects in a bucket a certain time after creation or last access or number of versions.</a:t>
            </a:r>
          </a:p>
          <a:p>
            <a:r>
              <a:rPr lang="en-US" dirty="0"/>
              <a:t>Access Policy – Control </a:t>
            </a:r>
            <a:r>
              <a:rPr lang="en-US" b="1" dirty="0"/>
              <a:t>when and where</a:t>
            </a:r>
            <a:r>
              <a:rPr lang="en-US" dirty="0"/>
              <a:t> objects can be accessed.</a:t>
            </a:r>
          </a:p>
          <a:p>
            <a:r>
              <a:rPr lang="en-US" dirty="0"/>
              <a:t>Access Control – Control who </a:t>
            </a:r>
            <a:r>
              <a:rPr lang="en-US" b="1" dirty="0"/>
              <a:t>may</a:t>
            </a:r>
            <a:r>
              <a:rPr lang="en-US" dirty="0"/>
              <a:t> access objects in this bucket.</a:t>
            </a:r>
          </a:p>
          <a:p>
            <a:r>
              <a:rPr lang="en-US" dirty="0"/>
              <a:t>Logging – Keep track of how objects are accessed.</a:t>
            </a:r>
          </a:p>
          <a:p>
            <a:r>
              <a:rPr lang="en-US" dirty="0"/>
              <a:t>Notification – Be notified when failures occur.</a:t>
            </a:r>
          </a:p>
        </p:txBody>
      </p:sp>
    </p:spTree>
    <p:extLst>
      <p:ext uri="{BB962C8B-B14F-4D97-AF65-F5344CB8AC3E}">
        <p14:creationId xmlns:p14="http://schemas.microsoft.com/office/powerpoint/2010/main" val="221571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S3 Weak Consistency Model</a:t>
            </a:r>
          </a:p>
        </p:txBody>
      </p:sp>
      <p:sp>
        <p:nvSpPr>
          <p:cNvPr id="3" name="Content Placeholder 2"/>
          <p:cNvSpPr>
            <a:spLocks noGrp="1"/>
          </p:cNvSpPr>
          <p:nvPr>
            <p:ph idx="1"/>
          </p:nvPr>
        </p:nvSpPr>
        <p:spPr>
          <a:xfrm>
            <a:off x="541565" y="1997870"/>
            <a:ext cx="7886700" cy="3263504"/>
          </a:xfrm>
        </p:spPr>
        <p:txBody>
          <a:bodyPr>
            <a:noAutofit/>
          </a:bodyPr>
          <a:lstStyle/>
          <a:p>
            <a:pPr marL="0" indent="0">
              <a:buNone/>
            </a:pPr>
            <a:r>
              <a:rPr lang="en-US" sz="1800" dirty="0"/>
              <a:t>Direct quote from the Amazon developer API:</a:t>
            </a:r>
          </a:p>
          <a:p>
            <a:pPr marL="0" indent="0">
              <a:buNone/>
            </a:pPr>
            <a:r>
              <a:rPr lang="en-US" sz="1800" dirty="0"/>
              <a:t>“Updates to a single key are </a:t>
            </a:r>
            <a:r>
              <a:rPr lang="en-US" sz="1800" b="1" dirty="0"/>
              <a:t>atomic</a:t>
            </a:r>
            <a:r>
              <a:rPr lang="en-US" sz="1800" dirty="0"/>
              <a:t>….”</a:t>
            </a:r>
          </a:p>
          <a:p>
            <a:pPr marL="0" indent="0">
              <a:buNone/>
            </a:pPr>
            <a:r>
              <a:rPr lang="en-US" sz="1800" dirty="0"/>
              <a:t>“Amazon S3 achieves high availability by replicating data across multiple servers within Amazon's data centers. If a PUT request is successful, your data is safely stored. However, information about the changes must replicate across Amazon S3, which can take some time, and so you might observe the following behaviors:</a:t>
            </a:r>
          </a:p>
          <a:p>
            <a:pPr lvl="1"/>
            <a:r>
              <a:rPr lang="en-US" sz="1500" dirty="0"/>
              <a:t>A process writes a new object to Amazon S3 and immediately attempts to read it. Until the change is fully propagated, Amazon S3 might report "key does not exist."</a:t>
            </a:r>
          </a:p>
          <a:p>
            <a:pPr lvl="1"/>
            <a:r>
              <a:rPr lang="en-US" sz="1500" dirty="0"/>
              <a:t>A process writes a new object to Amazon S3 and immediately lists keys within its bucket. Until the change is fully propagated, the object might not appear in the list.</a:t>
            </a:r>
          </a:p>
          <a:p>
            <a:pPr lvl="1"/>
            <a:r>
              <a:rPr lang="en-US" sz="1500" dirty="0"/>
              <a:t>A process replaces an existing object and immediately attempts to read it. Until the change is fully propagated, Amazon S3 might return the prior data.</a:t>
            </a:r>
          </a:p>
          <a:p>
            <a:pPr lvl="1"/>
            <a:r>
              <a:rPr lang="en-US" sz="1500" dirty="0"/>
              <a:t>A process deletes an existing object and immediately attempts to read it. Until the deletion is fully propagated, Amazon S3 might return the deleted data.”</a:t>
            </a:r>
          </a:p>
          <a:p>
            <a:pPr marL="0" indent="0">
              <a:buNone/>
            </a:pPr>
            <a:endParaRPr lang="en-US" sz="1800" dirty="0"/>
          </a:p>
        </p:txBody>
      </p:sp>
    </p:spTree>
    <p:extLst>
      <p:ext uri="{BB962C8B-B14F-4D97-AF65-F5344CB8AC3E}">
        <p14:creationId xmlns:p14="http://schemas.microsoft.com/office/powerpoint/2010/main" val="417454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1569" y="1850231"/>
            <a:ext cx="6900863" cy="3157538"/>
          </a:xfrm>
          <a:prstGeom prst="rect">
            <a:avLst/>
          </a:prstGeom>
        </p:spPr>
      </p:pic>
    </p:spTree>
    <p:extLst>
      <p:ext uri="{BB962C8B-B14F-4D97-AF65-F5344CB8AC3E}">
        <p14:creationId xmlns:p14="http://schemas.microsoft.com/office/powerpoint/2010/main" val="57067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AFF983-32A8-4577-AEAD-579EC1440A5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3" name="TextBox 2">
            <a:extLst>
              <a:ext uri="{FF2B5EF4-FFF2-40B4-BE49-F238E27FC236}">
                <a16:creationId xmlns:a16="http://schemas.microsoft.com/office/drawing/2014/main" id="{8D6AD45C-E6C9-3577-4BF5-C4FDC905D37F}"/>
              </a:ext>
            </a:extLst>
          </p:cNvPr>
          <p:cNvSpPr txBox="1"/>
          <p:nvPr/>
        </p:nvSpPr>
        <p:spPr>
          <a:xfrm>
            <a:off x="152400" y="609599"/>
            <a:ext cx="8184502" cy="4099648"/>
          </a:xfrm>
          <a:prstGeom prst="rect">
            <a:avLst/>
          </a:prstGeom>
          <a:noFill/>
        </p:spPr>
        <p:txBody>
          <a:bodyPr wrap="square">
            <a:spAutoFit/>
          </a:bodyPr>
          <a:lstStyle/>
          <a:p>
            <a:pPr algn="ctr"/>
            <a:r>
              <a:rPr lang="en-US" sz="3000" b="1" dirty="0">
                <a:latin typeface="Times New Roman" panose="02020603050405020304" pitchFamily="18" charset="0"/>
                <a:cs typeface="Times New Roman" panose="02020603050405020304" pitchFamily="18" charset="0"/>
              </a:rPr>
              <a:t>Module 2</a:t>
            </a:r>
            <a:endParaRPr lang="en-US" sz="2400" b="1" dirty="0">
              <a:solidFill>
                <a:srgbClr val="FF0000"/>
              </a:solidFill>
              <a:latin typeface="Times New Roman" panose="02020603050405020304" pitchFamily="18" charset="0"/>
              <a:cs typeface="Times New Roman" panose="02020603050405020304" pitchFamily="18" charset="0"/>
            </a:endParaRPr>
          </a:p>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000" b="1" dirty="0">
                <a:solidFill>
                  <a:srgbClr val="FF0000"/>
                </a:solidFill>
                <a:latin typeface="Times New Roman" panose="02020603050405020304" pitchFamily="18" charset="0"/>
                <a:cs typeface="Times New Roman" panose="02020603050405020304" pitchFamily="18" charset="0"/>
              </a:rPr>
              <a:t>Storage and Virtual Private Cloud: AWS Storage – S3 architecture, Durability and Availability, Object Lifecycle, Accessing S3 objects, Amazon S3 Glazier, other storage, AWS CLI Example, VPC – CIDR blocks, Subnets, Elastic Network Interfaces, Internet Gateways, Route Tables, Security groups, Network Access Control Lists, Public IP Addresses, Elastic IP Addresses, NAT, VPC peering.</a:t>
            </a:r>
          </a:p>
          <a:p>
            <a:pPr algn="just">
              <a:lnSpc>
                <a:spcPct val="150000"/>
              </a:lnSpc>
            </a:pPr>
            <a:r>
              <a:rPr lang="en-US" sz="2000" b="1" dirty="0">
                <a:solidFill>
                  <a:srgbClr val="FF0000"/>
                </a:solidFill>
                <a:latin typeface="Times New Roman" panose="02020603050405020304" pitchFamily="18" charset="0"/>
                <a:cs typeface="Times New Roman" panose="02020603050405020304" pitchFamily="18" charset="0"/>
              </a:rPr>
              <a:t>Textbook 1: Chapter 3: 59-75, Chapter 4:83-114</a:t>
            </a:r>
          </a:p>
        </p:txBody>
      </p:sp>
    </p:spTree>
    <p:extLst>
      <p:ext uri="{BB962C8B-B14F-4D97-AF65-F5344CB8AC3E}">
        <p14:creationId xmlns:p14="http://schemas.microsoft.com/office/powerpoint/2010/main" val="201477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1569" y="1432322"/>
            <a:ext cx="6900863" cy="3993356"/>
          </a:xfrm>
          <a:prstGeom prst="rect">
            <a:avLst/>
          </a:prstGeom>
        </p:spPr>
      </p:pic>
    </p:spTree>
    <p:extLst>
      <p:ext uri="{BB962C8B-B14F-4D97-AF65-F5344CB8AC3E}">
        <p14:creationId xmlns:p14="http://schemas.microsoft.com/office/powerpoint/2010/main" val="365873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5856" y="1082278"/>
            <a:ext cx="6872288" cy="4693444"/>
          </a:xfrm>
          <a:prstGeom prst="rect">
            <a:avLst/>
          </a:prstGeom>
        </p:spPr>
      </p:pic>
    </p:spTree>
    <p:extLst>
      <p:ext uri="{BB962C8B-B14F-4D97-AF65-F5344CB8AC3E}">
        <p14:creationId xmlns:p14="http://schemas.microsoft.com/office/powerpoint/2010/main" val="101514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 Block Store</a:t>
            </a:r>
          </a:p>
        </p:txBody>
      </p:sp>
      <p:sp>
        <p:nvSpPr>
          <p:cNvPr id="3" name="Content Placeholder 2"/>
          <p:cNvSpPr>
            <a:spLocks noGrp="1"/>
          </p:cNvSpPr>
          <p:nvPr>
            <p:ph idx="1"/>
          </p:nvPr>
        </p:nvSpPr>
        <p:spPr>
          <a:xfrm>
            <a:off x="628650" y="2226469"/>
            <a:ext cx="7886700" cy="4019210"/>
          </a:xfrm>
        </p:spPr>
        <p:txBody>
          <a:bodyPr>
            <a:normAutofit fontScale="92500" lnSpcReduction="10000"/>
          </a:bodyPr>
          <a:lstStyle/>
          <a:p>
            <a:r>
              <a:rPr lang="en-US" dirty="0"/>
              <a:t>An EBS volume is a </a:t>
            </a:r>
            <a:r>
              <a:rPr lang="en-US" b="1" dirty="0"/>
              <a:t>virtual disk</a:t>
            </a:r>
            <a:r>
              <a:rPr lang="en-US" dirty="0"/>
              <a:t> of a fixed size with a block read/write interface.  It can be </a:t>
            </a:r>
            <a:r>
              <a:rPr lang="en-US" b="1" dirty="0"/>
              <a:t>mounted</a:t>
            </a:r>
            <a:r>
              <a:rPr lang="en-US" dirty="0"/>
              <a:t> as a </a:t>
            </a:r>
            <a:r>
              <a:rPr lang="en-US" dirty="0" err="1"/>
              <a:t>filesystem</a:t>
            </a:r>
            <a:r>
              <a:rPr lang="en-US" dirty="0"/>
              <a:t> on a running EC2 instance where it can be </a:t>
            </a:r>
            <a:r>
              <a:rPr lang="en-US" b="1" dirty="0"/>
              <a:t>updated incrementally.  </a:t>
            </a:r>
            <a:r>
              <a:rPr lang="en-US" dirty="0"/>
              <a:t>Unlike an instance store, an EBS volume is </a:t>
            </a:r>
            <a:r>
              <a:rPr lang="en-US" b="1" dirty="0"/>
              <a:t>persistent.</a:t>
            </a:r>
          </a:p>
          <a:p>
            <a:r>
              <a:rPr lang="en-US" dirty="0"/>
              <a:t>(Compare to an S3 object, which is essentially a file that must be accessed in its entirety.)</a:t>
            </a:r>
          </a:p>
          <a:p>
            <a:r>
              <a:rPr lang="en-US" dirty="0"/>
              <a:t>Fundamental operations:</a:t>
            </a:r>
          </a:p>
          <a:p>
            <a:pPr lvl="1"/>
            <a:r>
              <a:rPr lang="en-US" dirty="0"/>
              <a:t>CREATE a new volume (1GB-1TB)</a:t>
            </a:r>
          </a:p>
          <a:p>
            <a:pPr lvl="1"/>
            <a:r>
              <a:rPr lang="en-US" dirty="0"/>
              <a:t>COPY a volume from an existing EBS volume or S3 object.</a:t>
            </a:r>
          </a:p>
          <a:p>
            <a:pPr lvl="1"/>
            <a:r>
              <a:rPr lang="en-US" dirty="0"/>
              <a:t>MOUNT on one instance at a time.</a:t>
            </a:r>
          </a:p>
          <a:p>
            <a:pPr lvl="1"/>
            <a:r>
              <a:rPr lang="en-US" dirty="0"/>
              <a:t>SNAPSHOT current state to an S3 object.</a:t>
            </a:r>
          </a:p>
          <a:p>
            <a:pPr lvl="1"/>
            <a:endParaRPr lang="en-US" dirty="0"/>
          </a:p>
          <a:p>
            <a:endParaRPr lang="en-US" dirty="0"/>
          </a:p>
        </p:txBody>
      </p:sp>
    </p:spTree>
    <p:extLst>
      <p:ext uri="{BB962C8B-B14F-4D97-AF65-F5344CB8AC3E}">
        <p14:creationId xmlns:p14="http://schemas.microsoft.com/office/powerpoint/2010/main" val="3309575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5856" y="1214438"/>
            <a:ext cx="6872288" cy="4429125"/>
          </a:xfrm>
          <a:prstGeom prst="rect">
            <a:avLst/>
          </a:prstGeom>
        </p:spPr>
      </p:pic>
    </p:spTree>
    <p:extLst>
      <p:ext uri="{BB962C8B-B14F-4D97-AF65-F5344CB8AC3E}">
        <p14:creationId xmlns:p14="http://schemas.microsoft.com/office/powerpoint/2010/main" val="10014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439" y="1195387"/>
            <a:ext cx="6935390" cy="4419338"/>
          </a:xfrm>
          <a:prstGeom prst="rect">
            <a:avLst/>
          </a:prstGeom>
        </p:spPr>
      </p:pic>
    </p:spTree>
    <p:extLst>
      <p:ext uri="{BB962C8B-B14F-4D97-AF65-F5344CB8AC3E}">
        <p14:creationId xmlns:p14="http://schemas.microsoft.com/office/powerpoint/2010/main" val="3615972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12296"/>
            <a:ext cx="7886700" cy="994172"/>
          </a:xfrm>
        </p:spPr>
        <p:txBody>
          <a:bodyPr>
            <a:normAutofit fontScale="90000"/>
          </a:bodyPr>
          <a:lstStyle/>
          <a:p>
            <a:pPr algn="ctr"/>
            <a:r>
              <a:rPr lang="en-US" dirty="0"/>
              <a:t>EBS is approx. 3x more expensive by volume and 10x more expensive by IOPS than S3.</a:t>
            </a:r>
            <a:br>
              <a:rPr lang="en-US" dirty="0"/>
            </a:br>
            <a:br>
              <a:rPr lang="en-US" dirty="0"/>
            </a:br>
            <a:endParaRPr lang="en-US" dirty="0"/>
          </a:p>
        </p:txBody>
      </p:sp>
    </p:spTree>
    <p:extLst>
      <p:ext uri="{BB962C8B-B14F-4D97-AF65-F5344CB8AC3E}">
        <p14:creationId xmlns:p14="http://schemas.microsoft.com/office/powerpoint/2010/main" val="241348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Glacier for Cold Data</a:t>
            </a:r>
          </a:p>
        </p:txBody>
      </p:sp>
      <p:sp>
        <p:nvSpPr>
          <p:cNvPr id="3" name="Content Placeholder 2"/>
          <p:cNvSpPr>
            <a:spLocks noGrp="1"/>
          </p:cNvSpPr>
          <p:nvPr>
            <p:ph idx="1"/>
          </p:nvPr>
        </p:nvSpPr>
        <p:spPr>
          <a:xfrm>
            <a:off x="628650" y="1983316"/>
            <a:ext cx="7886700" cy="3860801"/>
          </a:xfrm>
        </p:spPr>
        <p:txBody>
          <a:bodyPr>
            <a:normAutofit fontScale="70000" lnSpcReduction="20000"/>
          </a:bodyPr>
          <a:lstStyle/>
          <a:p>
            <a:r>
              <a:rPr lang="en-US" dirty="0"/>
              <a:t>Glacier is structured like S3: a </a:t>
            </a:r>
            <a:r>
              <a:rPr lang="en-US" b="1" dirty="0"/>
              <a:t>vault</a:t>
            </a:r>
            <a:r>
              <a:rPr lang="en-US" dirty="0"/>
              <a:t> is a container for an arbitrary number of </a:t>
            </a:r>
            <a:r>
              <a:rPr lang="en-US" b="1" dirty="0"/>
              <a:t>archives</a:t>
            </a:r>
            <a:r>
              <a:rPr lang="en-US" dirty="0"/>
              <a:t>.  Policies, accounting, and access control are associated with vaults, while an archive is a single object.</a:t>
            </a:r>
          </a:p>
          <a:p>
            <a:r>
              <a:rPr lang="en-US" dirty="0"/>
              <a:t>However: </a:t>
            </a:r>
          </a:p>
          <a:p>
            <a:pPr lvl="1"/>
            <a:r>
              <a:rPr lang="en-US" dirty="0"/>
              <a:t>All operations are asynchronous and notified via SNS.</a:t>
            </a:r>
          </a:p>
          <a:p>
            <a:pPr lvl="1"/>
            <a:r>
              <a:rPr lang="en-US" dirty="0"/>
              <a:t>Vault listings are updated once per day.</a:t>
            </a:r>
          </a:p>
          <a:p>
            <a:pPr lvl="1"/>
            <a:r>
              <a:rPr lang="en-US" dirty="0"/>
              <a:t>Archive downloads may take up to four hours.</a:t>
            </a:r>
          </a:p>
          <a:p>
            <a:pPr lvl="1"/>
            <a:r>
              <a:rPr lang="en-US" dirty="0"/>
              <a:t>Only 5% of total data can be accessed in a given month.</a:t>
            </a:r>
          </a:p>
          <a:p>
            <a:r>
              <a:rPr lang="en-US" dirty="0"/>
              <a:t>Pricing:</a:t>
            </a:r>
          </a:p>
          <a:p>
            <a:pPr lvl="1"/>
            <a:r>
              <a:rPr lang="en-US" dirty="0"/>
              <a:t>Storage: $0.01 per GB-month</a:t>
            </a:r>
          </a:p>
          <a:p>
            <a:pPr lvl="1"/>
            <a:r>
              <a:rPr lang="en-US" dirty="0"/>
              <a:t>Operations: $0.05 per 1000 requests</a:t>
            </a:r>
          </a:p>
          <a:p>
            <a:pPr lvl="1"/>
            <a:r>
              <a:rPr lang="en-US" dirty="0"/>
              <a:t>Data Transfer: Like S3, free within AWS.</a:t>
            </a:r>
          </a:p>
          <a:p>
            <a:r>
              <a:rPr lang="en-US" dirty="0"/>
              <a:t>S3 Policies can be set up to automatically move data into Glacier.</a:t>
            </a:r>
          </a:p>
          <a:p>
            <a:pPr lvl="1"/>
            <a:endParaRPr lang="en-US" dirty="0"/>
          </a:p>
        </p:txBody>
      </p:sp>
    </p:spTree>
    <p:extLst>
      <p:ext uri="{BB962C8B-B14F-4D97-AF65-F5344CB8AC3E}">
        <p14:creationId xmlns:p14="http://schemas.microsoft.com/office/powerpoint/2010/main" val="2035310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60"/>
            <a:ext cx="7886700" cy="994172"/>
          </a:xfrm>
        </p:spPr>
        <p:txBody>
          <a:bodyPr/>
          <a:lstStyle/>
          <a:p>
            <a:r>
              <a:rPr lang="en-US" dirty="0"/>
              <a:t>Durability</a:t>
            </a:r>
          </a:p>
        </p:txBody>
      </p:sp>
      <p:sp>
        <p:nvSpPr>
          <p:cNvPr id="3" name="Content Placeholder 2"/>
          <p:cNvSpPr>
            <a:spLocks noGrp="1"/>
          </p:cNvSpPr>
          <p:nvPr>
            <p:ph idx="1"/>
          </p:nvPr>
        </p:nvSpPr>
        <p:spPr>
          <a:xfrm>
            <a:off x="628650" y="2099467"/>
            <a:ext cx="7886700" cy="3549916"/>
          </a:xfrm>
        </p:spPr>
        <p:txBody>
          <a:bodyPr>
            <a:normAutofit fontScale="55000" lnSpcReduction="20000"/>
          </a:bodyPr>
          <a:lstStyle/>
          <a:p>
            <a:r>
              <a:rPr lang="en-US" dirty="0"/>
              <a:t>Amazon claims about S3:</a:t>
            </a:r>
          </a:p>
          <a:p>
            <a:pPr lvl="1"/>
            <a:r>
              <a:rPr lang="en-US" dirty="0"/>
              <a:t>Amazon S3 is designed to sustain the concurrent loss of data in two facilities, e.g. 3+ copies across multiple available domains. </a:t>
            </a:r>
          </a:p>
          <a:p>
            <a:pPr lvl="1"/>
            <a:r>
              <a:rPr lang="en-US" dirty="0"/>
              <a:t>99.999999999% durability of objects over a given year.</a:t>
            </a:r>
          </a:p>
          <a:p>
            <a:r>
              <a:rPr lang="en-US" dirty="0"/>
              <a:t>Amazon claims about EBS:</a:t>
            </a:r>
          </a:p>
          <a:p>
            <a:pPr lvl="1"/>
            <a:r>
              <a:rPr lang="en-US" dirty="0"/>
              <a:t>Amazon EBS volume data is replicated across multiple servers in an Availability Zone to prevent the loss of data from the failure of any single component.</a:t>
            </a:r>
          </a:p>
          <a:p>
            <a:pPr lvl="1"/>
            <a:r>
              <a:rPr lang="en-US" dirty="0"/>
              <a:t>Volumes &lt;20GB modified data since last snapshot have an annual failure rate of 0.1% - 0.5%, resulting in complete loss of the volume.</a:t>
            </a:r>
          </a:p>
          <a:p>
            <a:pPr lvl="1"/>
            <a:r>
              <a:rPr lang="en-US" dirty="0"/>
              <a:t>Commodity hard disks have an AFR of about 4%.</a:t>
            </a:r>
          </a:p>
          <a:p>
            <a:r>
              <a:rPr lang="en-US" dirty="0"/>
              <a:t>Amazon claims about Glacier is the same as S3:</a:t>
            </a:r>
          </a:p>
          <a:p>
            <a:pPr lvl="1"/>
            <a:r>
              <a:rPr lang="en-US" dirty="0"/>
              <a:t>Amazon S3 is designed to sustain the concurrent loss of data in two facilities, e.g. 3+ copies across multiple available domains PLUS periodic internal integrity checks.</a:t>
            </a:r>
          </a:p>
          <a:p>
            <a:pPr lvl="1"/>
            <a:r>
              <a:rPr lang="en-US" dirty="0"/>
              <a:t>99.999999999% durability of objects over a given year.</a:t>
            </a:r>
          </a:p>
          <a:p>
            <a:pPr marL="342900" lvl="1" indent="0">
              <a:buNone/>
            </a:pPr>
            <a:endParaRPr lang="en-US" dirty="0"/>
          </a:p>
          <a:p>
            <a:r>
              <a:rPr lang="en-US" b="1" dirty="0"/>
              <a:t>Beware of oversimplified arguments about low-probability events!</a:t>
            </a:r>
          </a:p>
        </p:txBody>
      </p:sp>
    </p:spTree>
    <p:extLst>
      <p:ext uri="{BB962C8B-B14F-4D97-AF65-F5344CB8AC3E}">
        <p14:creationId xmlns:p14="http://schemas.microsoft.com/office/powerpoint/2010/main" val="3559647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Center</a:t>
            </a:r>
          </a:p>
        </p:txBody>
      </p:sp>
      <p:sp>
        <p:nvSpPr>
          <p:cNvPr id="3" name="Content Placeholder 2"/>
          <p:cNvSpPr>
            <a:spLocks noGrp="1"/>
          </p:cNvSpPr>
          <p:nvPr>
            <p:ph idx="1"/>
          </p:nvPr>
        </p:nvSpPr>
        <p:spPr>
          <a:xfrm>
            <a:off x="628650" y="1918437"/>
            <a:ext cx="7886700" cy="3263504"/>
          </a:xfrm>
        </p:spPr>
        <p:txBody>
          <a:bodyPr/>
          <a:lstStyle/>
          <a:p>
            <a:r>
              <a:rPr lang="en-US" dirty="0"/>
              <a:t>Ideas for constructing large scale infrastructures using AWS:</a:t>
            </a:r>
          </a:p>
        </p:txBody>
      </p:sp>
      <p:sp>
        <p:nvSpPr>
          <p:cNvPr id="4" name="Rectangle 3"/>
          <p:cNvSpPr/>
          <p:nvPr/>
        </p:nvSpPr>
        <p:spPr>
          <a:xfrm>
            <a:off x="827677" y="2289017"/>
            <a:ext cx="3665362" cy="369332"/>
          </a:xfrm>
          <a:prstGeom prst="rect">
            <a:avLst/>
          </a:prstGeom>
        </p:spPr>
        <p:txBody>
          <a:bodyPr wrap="none">
            <a:spAutoFit/>
          </a:bodyPr>
          <a:lstStyle/>
          <a:p>
            <a:r>
              <a:rPr lang="en-US" dirty="0"/>
              <a:t>http://aws.amazon.com/architecture/</a:t>
            </a:r>
          </a:p>
        </p:txBody>
      </p:sp>
      <p:pic>
        <p:nvPicPr>
          <p:cNvPr id="5" name="Picture 4"/>
          <p:cNvPicPr>
            <a:picLocks noChangeAspect="1"/>
          </p:cNvPicPr>
          <p:nvPr/>
        </p:nvPicPr>
        <p:blipFill>
          <a:blip r:embed="rId2"/>
          <a:stretch>
            <a:fillRect/>
          </a:stretch>
        </p:blipFill>
        <p:spPr>
          <a:xfrm>
            <a:off x="2005778" y="2799016"/>
            <a:ext cx="5132444" cy="2845112"/>
          </a:xfrm>
          <a:prstGeom prst="rect">
            <a:avLst/>
          </a:prstGeom>
        </p:spPr>
      </p:pic>
    </p:spTree>
    <p:extLst>
      <p:ext uri="{BB962C8B-B14F-4D97-AF65-F5344CB8AC3E}">
        <p14:creationId xmlns:p14="http://schemas.microsoft.com/office/powerpoint/2010/main" val="150707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Line Setup</a:t>
            </a:r>
          </a:p>
        </p:txBody>
      </p:sp>
      <p:sp>
        <p:nvSpPr>
          <p:cNvPr id="3" name="Content Placeholder 2"/>
          <p:cNvSpPr>
            <a:spLocks noGrp="1"/>
          </p:cNvSpPr>
          <p:nvPr>
            <p:ph idx="1"/>
          </p:nvPr>
        </p:nvSpPr>
        <p:spPr>
          <a:xfrm>
            <a:off x="628650" y="1963999"/>
            <a:ext cx="7886700" cy="3651515"/>
          </a:xfrm>
        </p:spPr>
        <p:txBody>
          <a:bodyPr>
            <a:normAutofit fontScale="85000" lnSpcReduction="10000"/>
          </a:bodyPr>
          <a:lstStyle/>
          <a:p>
            <a:r>
              <a:rPr lang="en-US" dirty="0"/>
              <a:t>Go to your profile menu (your name) in the upper right hand corner, select “Security Credentials” and “Continue to Security Credentials”</a:t>
            </a:r>
          </a:p>
          <a:p>
            <a:r>
              <a:rPr lang="en-US" dirty="0"/>
              <a:t>Select “Access Keys”</a:t>
            </a:r>
          </a:p>
          <a:p>
            <a:r>
              <a:rPr lang="en-US" dirty="0"/>
              <a:t>Select “New Access Key” and save the generated keys somewhere.</a:t>
            </a:r>
          </a:p>
          <a:p>
            <a:r>
              <a:rPr lang="en-US" dirty="0"/>
              <a:t>Edit ~/.</a:t>
            </a:r>
            <a:r>
              <a:rPr lang="en-US" dirty="0" err="1"/>
              <a:t>aws</a:t>
            </a:r>
            <a:r>
              <a:rPr lang="en-US" dirty="0"/>
              <a:t>/</a:t>
            </a:r>
            <a:r>
              <a:rPr lang="en-US" dirty="0" err="1"/>
              <a:t>config</a:t>
            </a:r>
            <a:r>
              <a:rPr lang="en-US" dirty="0"/>
              <a:t> and set it up like this:</a:t>
            </a:r>
          </a:p>
          <a:p>
            <a:endParaRPr lang="en-US" dirty="0"/>
          </a:p>
          <a:p>
            <a:endParaRPr lang="en-US" dirty="0"/>
          </a:p>
          <a:p>
            <a:pPr marL="0" indent="0">
              <a:buNone/>
            </a:pPr>
            <a:endParaRPr lang="en-US" dirty="0"/>
          </a:p>
          <a:p>
            <a:r>
              <a:rPr lang="en-US" dirty="0"/>
              <a:t>Now test it:      </a:t>
            </a:r>
            <a:r>
              <a:rPr lang="en-US" b="1" dirty="0" err="1"/>
              <a:t>aws</a:t>
            </a:r>
            <a:r>
              <a:rPr lang="en-US" b="1" dirty="0"/>
              <a:t> ec2-describe-instances</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TextBox 3"/>
          <p:cNvSpPr txBox="1"/>
          <p:nvPr/>
        </p:nvSpPr>
        <p:spPr>
          <a:xfrm>
            <a:off x="4868335" y="3947580"/>
            <a:ext cx="3255058" cy="923330"/>
          </a:xfrm>
          <a:prstGeom prst="rect">
            <a:avLst/>
          </a:prstGeom>
          <a:noFill/>
          <a:ln w="12700">
            <a:solidFill>
              <a:schemeClr val="tx1"/>
            </a:solidFill>
          </a:ln>
        </p:spPr>
        <p:txBody>
          <a:bodyPr wrap="none" rtlCol="0">
            <a:spAutoFit/>
          </a:bodyPr>
          <a:lstStyle/>
          <a:p>
            <a:r>
              <a:rPr lang="en-US" sz="1350" b="1" dirty="0"/>
              <a:t>Note the syntax here is different from how</a:t>
            </a:r>
            <a:br>
              <a:rPr lang="en-US" sz="1350" b="1" dirty="0"/>
            </a:br>
            <a:r>
              <a:rPr lang="en-US" sz="1350" b="1" dirty="0"/>
              <a:t>it was given in the web console!</a:t>
            </a:r>
          </a:p>
          <a:p>
            <a:r>
              <a:rPr lang="en-US" sz="1350" dirty="0" err="1"/>
              <a:t>AWSAccessKey</a:t>
            </a:r>
            <a:r>
              <a:rPr lang="en-US" sz="1350" dirty="0"/>
              <a:t>=XXXXXX</a:t>
            </a:r>
          </a:p>
          <a:p>
            <a:r>
              <a:rPr lang="en-US" sz="1350" dirty="0" err="1"/>
              <a:t>AWSSecretAccessKey</a:t>
            </a:r>
            <a:r>
              <a:rPr lang="en-US" sz="1350" dirty="0"/>
              <a:t>=YYYYYYYYY</a:t>
            </a:r>
          </a:p>
        </p:txBody>
      </p:sp>
      <p:sp>
        <p:nvSpPr>
          <p:cNvPr id="5" name="TextBox 4"/>
          <p:cNvSpPr txBox="1"/>
          <p:nvPr/>
        </p:nvSpPr>
        <p:spPr>
          <a:xfrm>
            <a:off x="914400" y="3837515"/>
            <a:ext cx="3152658" cy="1131079"/>
          </a:xfrm>
          <a:prstGeom prst="rect">
            <a:avLst/>
          </a:prstGeom>
          <a:solidFill>
            <a:schemeClr val="accent3">
              <a:lumMod val="40000"/>
              <a:lumOff val="60000"/>
            </a:schemeClr>
          </a:solidFill>
          <a:ln w="12700">
            <a:solidFill>
              <a:schemeClr val="tx1"/>
            </a:solidFill>
          </a:ln>
        </p:spPr>
        <p:txBody>
          <a:bodyPr wrap="none" rtlCol="0">
            <a:spAutoFit/>
          </a:bodyPr>
          <a:lstStyle/>
          <a:p>
            <a:r>
              <a:rPr lang="en-US" sz="1350" dirty="0"/>
              <a:t>[default]</a:t>
            </a:r>
          </a:p>
          <a:p>
            <a:r>
              <a:rPr lang="en-US" sz="1350" dirty="0"/>
              <a:t>output = </a:t>
            </a:r>
            <a:r>
              <a:rPr lang="en-US" sz="1350" dirty="0" err="1"/>
              <a:t>json</a:t>
            </a:r>
            <a:endParaRPr lang="en-US" sz="1350" dirty="0"/>
          </a:p>
          <a:p>
            <a:r>
              <a:rPr lang="en-US" sz="1350" dirty="0"/>
              <a:t>region = us-west-2</a:t>
            </a:r>
          </a:p>
          <a:p>
            <a:r>
              <a:rPr lang="en-US" sz="1350" dirty="0" err="1"/>
              <a:t>aws_access_key</a:t>
            </a:r>
            <a:r>
              <a:rPr lang="en-US" sz="1350" dirty="0"/>
              <a:t> = XXXXXX</a:t>
            </a:r>
          </a:p>
          <a:p>
            <a:r>
              <a:rPr lang="en-US" sz="1350" dirty="0" err="1"/>
              <a:t>aws_secret_access_key</a:t>
            </a:r>
            <a:r>
              <a:rPr lang="en-US" sz="1350" dirty="0"/>
              <a:t> = YYYYYYYYYYYY</a:t>
            </a:r>
          </a:p>
        </p:txBody>
      </p:sp>
      <p:sp>
        <p:nvSpPr>
          <p:cNvPr id="6" name="Right Arrow 5"/>
          <p:cNvSpPr/>
          <p:nvPr/>
        </p:nvSpPr>
        <p:spPr>
          <a:xfrm rot="10800000">
            <a:off x="4072467" y="4193114"/>
            <a:ext cx="527929" cy="397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894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Several Historical Trends</a:t>
            </a:r>
          </a:p>
        </p:txBody>
      </p:sp>
      <p:sp>
        <p:nvSpPr>
          <p:cNvPr id="3" name="Content Placeholder 2"/>
          <p:cNvSpPr>
            <a:spLocks noGrp="1"/>
          </p:cNvSpPr>
          <p:nvPr>
            <p:ph idx="1"/>
          </p:nvPr>
        </p:nvSpPr>
        <p:spPr>
          <a:xfrm>
            <a:off x="628650" y="2074067"/>
            <a:ext cx="7886700" cy="3795450"/>
          </a:xfrm>
        </p:spPr>
        <p:txBody>
          <a:bodyPr>
            <a:normAutofit fontScale="62500" lnSpcReduction="20000"/>
          </a:bodyPr>
          <a:lstStyle/>
          <a:p>
            <a:r>
              <a:rPr lang="en-US" dirty="0"/>
              <a:t>Shared Utility Computing</a:t>
            </a:r>
          </a:p>
          <a:p>
            <a:pPr lvl="1"/>
            <a:r>
              <a:rPr lang="en-US" dirty="0"/>
              <a:t>1960s – MULTICS – Concept of a Shared Computing Utility</a:t>
            </a:r>
          </a:p>
          <a:p>
            <a:pPr lvl="1"/>
            <a:r>
              <a:rPr lang="en-US" dirty="0"/>
              <a:t>1970s – IBM Mainframes – rent by the CPU-hour.  (Fast/slow switch.)</a:t>
            </a:r>
          </a:p>
          <a:p>
            <a:r>
              <a:rPr lang="en-US" dirty="0"/>
              <a:t>Data Center Co-location</a:t>
            </a:r>
          </a:p>
          <a:p>
            <a:pPr lvl="1"/>
            <a:r>
              <a:rPr lang="en-US" dirty="0"/>
              <a:t>1990s-2000s – Rent machines for months/years, keep them close to the network access point and pay a flat rate.  Avoid running your own building with utilities!</a:t>
            </a:r>
          </a:p>
          <a:p>
            <a:r>
              <a:rPr lang="en-US" dirty="0"/>
              <a:t>Pay as You Go</a:t>
            </a:r>
          </a:p>
          <a:p>
            <a:pPr lvl="1"/>
            <a:r>
              <a:rPr lang="en-US" dirty="0"/>
              <a:t>Early 2000s - Submit jobs to a remote service provider where they run on the raw hardware.  Sun Cloud ($1/CPU-hour, Solaris +SGE)  IBM Deep Capacity Computing on Demand (50 cents/hour)</a:t>
            </a:r>
          </a:p>
          <a:p>
            <a:r>
              <a:rPr lang="en-US" dirty="0"/>
              <a:t>Virtualization</a:t>
            </a:r>
          </a:p>
          <a:p>
            <a:pPr lvl="1"/>
            <a:r>
              <a:rPr lang="en-US" dirty="0"/>
              <a:t>1960s – OS-VM, VM-360 – Used to split mainframes into logical partitions.</a:t>
            </a:r>
          </a:p>
          <a:p>
            <a:pPr lvl="1"/>
            <a:r>
              <a:rPr lang="en-US" dirty="0"/>
              <a:t>1998 – VMWare – First practical implementation on X86, but at significant performance hit.</a:t>
            </a:r>
          </a:p>
          <a:p>
            <a:pPr lvl="1"/>
            <a:r>
              <a:rPr lang="en-US" dirty="0"/>
              <a:t>2003 – </a:t>
            </a:r>
            <a:r>
              <a:rPr lang="en-US" dirty="0" err="1"/>
              <a:t>Xen</a:t>
            </a:r>
            <a:r>
              <a:rPr lang="en-US" dirty="0"/>
              <a:t> </a:t>
            </a:r>
            <a:r>
              <a:rPr lang="en-US" dirty="0" err="1"/>
              <a:t>paravirtualization</a:t>
            </a:r>
            <a:r>
              <a:rPr lang="en-US" dirty="0"/>
              <a:t> provides much </a:t>
            </a:r>
            <a:r>
              <a:rPr lang="en-US" dirty="0" err="1"/>
              <a:t>perf</a:t>
            </a:r>
            <a:r>
              <a:rPr lang="en-US" dirty="0"/>
              <a:t>, but kernel must assist.</a:t>
            </a:r>
          </a:p>
          <a:p>
            <a:pPr lvl="1"/>
            <a:r>
              <a:rPr lang="en-US" dirty="0"/>
              <a:t>Late 2000s – Intel and AMD add hardware support for virtualization.</a:t>
            </a:r>
          </a:p>
          <a:p>
            <a:endParaRPr lang="en-US" dirty="0"/>
          </a:p>
          <a:p>
            <a:endParaRPr lang="en-US" dirty="0"/>
          </a:p>
        </p:txBody>
      </p:sp>
    </p:spTree>
    <p:extLst>
      <p:ext uri="{BB962C8B-B14F-4D97-AF65-F5344CB8AC3E}">
        <p14:creationId xmlns:p14="http://schemas.microsoft.com/office/powerpoint/2010/main" val="1967940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S3 Command Line Examples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t>aws</a:t>
            </a:r>
            <a:r>
              <a:rPr lang="en-US" dirty="0"/>
              <a:t>     s3	</a:t>
            </a:r>
            <a:r>
              <a:rPr lang="en-US" dirty="0" err="1"/>
              <a:t>mb</a:t>
            </a:r>
            <a:r>
              <a:rPr lang="en-US" dirty="0"/>
              <a:t> 	s3://bucket</a:t>
            </a:r>
          </a:p>
          <a:p>
            <a:pPr marL="0" indent="0">
              <a:buNone/>
            </a:pPr>
            <a:r>
              <a:rPr lang="en-US" dirty="0"/>
              <a:t>. . .	 	</a:t>
            </a:r>
            <a:r>
              <a:rPr lang="en-US" dirty="0" err="1"/>
              <a:t>cp</a:t>
            </a:r>
            <a:r>
              <a:rPr lang="en-US" dirty="0"/>
              <a:t>  	</a:t>
            </a:r>
            <a:r>
              <a:rPr lang="en-US" dirty="0" err="1"/>
              <a:t>localfile</a:t>
            </a:r>
            <a:r>
              <a:rPr lang="en-US" dirty="0"/>
              <a:t>   s3://bucket/key</a:t>
            </a:r>
          </a:p>
          <a:p>
            <a:pPr marL="0" indent="0">
              <a:buNone/>
            </a:pPr>
            <a:r>
              <a:rPr lang="en-US" dirty="0"/>
              <a:t>              	mv 	s3://bucket/key    s3://bucket/newname</a:t>
            </a:r>
          </a:p>
          <a:p>
            <a:pPr marL="0" indent="0">
              <a:buNone/>
            </a:pPr>
            <a:r>
              <a:rPr lang="en-US" dirty="0"/>
              <a:t>		</a:t>
            </a:r>
            <a:r>
              <a:rPr lang="en-US" dirty="0" err="1"/>
              <a:t>ls</a:t>
            </a:r>
            <a:r>
              <a:rPr lang="en-US" dirty="0"/>
              <a:t> 	s3://bucket</a:t>
            </a:r>
          </a:p>
          <a:p>
            <a:pPr marL="0" indent="0">
              <a:buNone/>
            </a:pPr>
            <a:r>
              <a:rPr lang="en-US" dirty="0"/>
              <a:t>		</a:t>
            </a:r>
            <a:r>
              <a:rPr lang="en-US" dirty="0" err="1"/>
              <a:t>rm</a:t>
            </a:r>
            <a:r>
              <a:rPr lang="en-US" dirty="0"/>
              <a:t> 	s3://bucket/key</a:t>
            </a:r>
          </a:p>
          <a:p>
            <a:pPr marL="0" indent="0">
              <a:buNone/>
            </a:pPr>
            <a:r>
              <a:rPr lang="en-US" dirty="0"/>
              <a:t>		</a:t>
            </a:r>
            <a:r>
              <a:rPr lang="en-US" dirty="0" err="1"/>
              <a:t>rb</a:t>
            </a:r>
            <a:r>
              <a:rPr lang="en-US" dirty="0"/>
              <a:t> 	s3://bucket</a:t>
            </a:r>
          </a:p>
          <a:p>
            <a:pPr marL="0" indent="0">
              <a:buNone/>
            </a:pPr>
            <a:endParaRPr lang="en-US" dirty="0"/>
          </a:p>
          <a:p>
            <a:pPr marL="0" indent="0">
              <a:buNone/>
            </a:pPr>
            <a:r>
              <a:rPr lang="en-US" dirty="0" err="1"/>
              <a:t>aws</a:t>
            </a:r>
            <a:r>
              <a:rPr lang="en-US" dirty="0"/>
              <a:t>	s3	help</a:t>
            </a:r>
          </a:p>
          <a:p>
            <a:pPr marL="0" indent="0">
              <a:buNone/>
            </a:pPr>
            <a:r>
              <a:rPr lang="en-US" dirty="0" err="1"/>
              <a:t>aws</a:t>
            </a:r>
            <a:r>
              <a:rPr lang="en-US" dirty="0"/>
              <a:t>	s3	</a:t>
            </a:r>
            <a:r>
              <a:rPr lang="en-US" dirty="0" err="1"/>
              <a:t>ls</a:t>
            </a:r>
            <a:r>
              <a:rPr lang="en-US" dirty="0"/>
              <a:t> help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17784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EC2 Command Line Examples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aws</a:t>
            </a:r>
            <a:r>
              <a:rPr lang="en-US" dirty="0"/>
              <a:t>     ec2	describe-instances</a:t>
            </a:r>
          </a:p>
          <a:p>
            <a:pPr marL="0" indent="0">
              <a:buNone/>
            </a:pPr>
            <a:r>
              <a:rPr lang="en-US" dirty="0"/>
              <a:t>		run-instances --image-id </a:t>
            </a:r>
            <a:r>
              <a:rPr lang="en-US" dirty="0" err="1"/>
              <a:t>ami-xxxxx</a:t>
            </a:r>
            <a:r>
              <a:rPr lang="en-US" dirty="0"/>
              <a:t> -- count 1</a:t>
            </a:r>
          </a:p>
          <a:p>
            <a:pPr marL="0" indent="0">
              <a:buNone/>
            </a:pPr>
            <a:r>
              <a:rPr lang="en-US" dirty="0"/>
              <a:t>                                                --instance-type t1.micro --key-name </a:t>
            </a:r>
            <a:r>
              <a:rPr lang="en-US" dirty="0" err="1"/>
              <a:t>keyfile</a:t>
            </a:r>
            <a:endParaRPr lang="en-US" dirty="0"/>
          </a:p>
          <a:p>
            <a:pPr marL="0" indent="0">
              <a:buNone/>
            </a:pPr>
            <a:r>
              <a:rPr lang="en-US" dirty="0"/>
              <a:t>		stop-instances --instance-id </a:t>
            </a:r>
            <a:r>
              <a:rPr lang="en-US" dirty="0" err="1"/>
              <a:t>i-xxxxxx</a:t>
            </a:r>
            <a:endParaRPr lang="en-US" dirty="0"/>
          </a:p>
          <a:p>
            <a:pPr marL="0" indent="0">
              <a:buNone/>
            </a:pPr>
            <a:endParaRPr lang="en-US" dirty="0"/>
          </a:p>
          <a:p>
            <a:pPr marL="0" indent="0">
              <a:buNone/>
            </a:pPr>
            <a:r>
              <a:rPr lang="en-US" dirty="0" err="1"/>
              <a:t>aws</a:t>
            </a:r>
            <a:r>
              <a:rPr lang="en-US" dirty="0"/>
              <a:t>	ec2	help</a:t>
            </a:r>
          </a:p>
          <a:p>
            <a:pPr marL="0" indent="0">
              <a:buNone/>
            </a:pPr>
            <a:r>
              <a:rPr lang="en-US" dirty="0" err="1"/>
              <a:t>aws</a:t>
            </a:r>
            <a:r>
              <a:rPr lang="en-US" dirty="0"/>
              <a:t>	ec2	start-instances help</a:t>
            </a:r>
          </a:p>
          <a:p>
            <a:pPr marL="0" indent="0">
              <a:buNone/>
            </a:pPr>
            <a:endParaRPr lang="en-US" dirty="0"/>
          </a:p>
        </p:txBody>
      </p:sp>
    </p:spTree>
    <p:extLst>
      <p:ext uri="{BB962C8B-B14F-4D97-AF65-F5344CB8AC3E}">
        <p14:creationId xmlns:p14="http://schemas.microsoft.com/office/powerpoint/2010/main" val="3698150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DD84-4FA0-74A1-DAF2-2E4C065EB91E}"/>
              </a:ext>
            </a:extLst>
          </p:cNvPr>
          <p:cNvSpPr>
            <a:spLocks noGrp="1"/>
          </p:cNvSpPr>
          <p:nvPr>
            <p:ph type="title"/>
          </p:nvPr>
        </p:nvSpPr>
        <p:spPr>
          <a:xfrm>
            <a:off x="685332" y="474604"/>
            <a:ext cx="7773338" cy="1596177"/>
          </a:xfrm>
        </p:spPr>
        <p:txBody>
          <a:bodyPr/>
          <a:lstStyle/>
          <a:p>
            <a:r>
              <a:rPr lang="en-US" b="1" dirty="0">
                <a:latin typeface="Times New Roman" panose="02020603050405020304" pitchFamily="18" charset="0"/>
                <a:cs typeface="Times New Roman" panose="02020603050405020304" pitchFamily="18" charset="0"/>
              </a:rPr>
              <a:t>AMAZON VPC</a:t>
            </a: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D156955-6796-82E0-DD16-CCB800A13E4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7" name="Content Placeholder 2">
            <a:extLst>
              <a:ext uri="{FF2B5EF4-FFF2-40B4-BE49-F238E27FC236}">
                <a16:creationId xmlns:a16="http://schemas.microsoft.com/office/drawing/2014/main" id="{55006D9C-5918-EA65-1B48-A915AA683E50}"/>
              </a:ext>
            </a:extLst>
          </p:cNvPr>
          <p:cNvSpPr>
            <a:spLocks noGrp="1"/>
          </p:cNvSpPr>
          <p:nvPr>
            <p:ph sz="quarter" idx="13"/>
          </p:nvPr>
        </p:nvSpPr>
        <p:spPr>
          <a:xfrm>
            <a:off x="685798" y="1865931"/>
            <a:ext cx="7772870" cy="3424107"/>
          </a:xfrm>
        </p:spPr>
        <p:txBody>
          <a:bodyPr>
            <a:normAutofit/>
          </a:bodyPr>
          <a:lstStyle/>
          <a:p>
            <a:pPr marL="0" indent="0" algn="just">
              <a:buNone/>
            </a:pPr>
            <a:r>
              <a:rPr lang="en-US" b="0" i="0" u="none" strike="noStrike" dirty="0">
                <a:solidFill>
                  <a:schemeClr val="bg2">
                    <a:lumMod val="50000"/>
                  </a:schemeClr>
                </a:solidFill>
                <a:effectLst/>
                <a:latin typeface="SF UI Text"/>
              </a:rPr>
              <a:t>What is amazon vpc ?</a:t>
            </a:r>
          </a:p>
          <a:p>
            <a:pPr marL="0" indent="0" algn="just">
              <a:buNone/>
            </a:pPr>
            <a:r>
              <a:rPr lang="en-US" b="0" i="0" u="none" strike="noStrike" dirty="0">
                <a:solidFill>
                  <a:schemeClr val="bg2">
                    <a:lumMod val="50000"/>
                  </a:schemeClr>
                </a:solidFill>
                <a:effectLst/>
                <a:latin typeface="SF UI Text"/>
              </a:rPr>
              <a:t>Amazon VPC enables you to connect your on-premises resources to AWS infrastructure through a virtual private network. This virtual network closely resembles a traditional network that you'd operate in your data center but enables you to leverage the scalable infrastructure in AWS.</a:t>
            </a:r>
            <a:endParaRPr lang="en-IN" dirty="0">
              <a:solidFill>
                <a:schemeClr val="bg2">
                  <a:lumMod val="50000"/>
                </a:schemeClr>
              </a:solidFill>
              <a:latin typeface="SF UI Text"/>
            </a:endParaRPr>
          </a:p>
        </p:txBody>
      </p:sp>
      <p:pic>
        <p:nvPicPr>
          <p:cNvPr id="1026" name="Picture 2">
            <a:extLst>
              <a:ext uri="{FF2B5EF4-FFF2-40B4-BE49-F238E27FC236}">
                <a16:creationId xmlns:a16="http://schemas.microsoft.com/office/drawing/2014/main" id="{0189FDC9-EBCC-D1F3-DCDF-DF6EFA2A2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618" y="4360985"/>
            <a:ext cx="3284293" cy="241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43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C844-F741-FCEA-0FE8-0614A0E603FA}"/>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WHY VPC ?</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8B70FE-3187-19FE-893B-10EB930D1C35}"/>
              </a:ext>
            </a:extLst>
          </p:cNvPr>
          <p:cNvSpPr>
            <a:spLocks noGrp="1"/>
          </p:cNvSpPr>
          <p:nvPr>
            <p:ph sz="quarter" idx="13"/>
          </p:nvPr>
        </p:nvSpPr>
        <p:spPr>
          <a:xfrm>
            <a:off x="685800" y="2336932"/>
            <a:ext cx="7772870" cy="3424107"/>
          </a:xfrm>
        </p:spPr>
        <p:txBody>
          <a:bodyPr>
            <a:noAutofit/>
          </a:bodyPr>
          <a:lstStyle/>
          <a:p>
            <a:pPr algn="just" rtl="0" fontAlgn="base">
              <a:spcBef>
                <a:spcPts val="30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Amazon Virtual Private Cloud (Amazon VPC) provides a logically isolated area of the AWS cloud where you can launch AWS resources in a virtual network that you define.</a:t>
            </a:r>
          </a:p>
          <a:p>
            <a:pPr marL="0" indent="0" algn="just" rtl="0" fontAlgn="base">
              <a:spcBef>
                <a:spcPts val="300"/>
              </a:spcBef>
              <a:spcAft>
                <a:spcPts val="0"/>
              </a:spcAft>
              <a:buNone/>
            </a:pPr>
            <a:endParaRPr lang="en-US" b="0" i="0" u="none" strike="noStrike" dirty="0">
              <a:solidFill>
                <a:schemeClr val="bg2">
                  <a:lumMod val="50000"/>
                </a:schemeClr>
              </a:solidFill>
              <a:effectLst/>
              <a:latin typeface="SF UI Text"/>
            </a:endParaRPr>
          </a:p>
          <a:p>
            <a:pPr algn="just" rtl="0" fontAlgn="base">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You have complete control over your virtual networking environment, including a selection of your IP address range, the creation of subnets, and configuration of route tables and network gateways.</a:t>
            </a:r>
          </a:p>
          <a:p>
            <a:pPr marL="0" indent="0">
              <a:buNone/>
            </a:pPr>
            <a:endParaRPr lang="en-IN" dirty="0">
              <a:solidFill>
                <a:schemeClr val="bg2">
                  <a:lumMod val="50000"/>
                </a:schemeClr>
              </a:solidFill>
              <a:latin typeface="SF UI Text"/>
            </a:endParaRPr>
          </a:p>
        </p:txBody>
      </p:sp>
      <p:sp>
        <p:nvSpPr>
          <p:cNvPr id="4" name="Slide Number Placeholder 3">
            <a:extLst>
              <a:ext uri="{FF2B5EF4-FFF2-40B4-BE49-F238E27FC236}">
                <a16:creationId xmlns:a16="http://schemas.microsoft.com/office/drawing/2014/main" id="{7429BA21-25E2-41E1-4E97-2903C24E9F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2177450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F44B0-9F1D-6DAE-7465-D61AD93A3A83}"/>
              </a:ext>
            </a:extLst>
          </p:cNvPr>
          <p:cNvSpPr>
            <a:spLocks noGrp="1"/>
          </p:cNvSpPr>
          <p:nvPr>
            <p:ph sz="quarter" idx="13"/>
          </p:nvPr>
        </p:nvSpPr>
        <p:spPr>
          <a:xfrm>
            <a:off x="685565" y="1716946"/>
            <a:ext cx="7772870" cy="3424107"/>
          </a:xfrm>
        </p:spPr>
        <p:txBody>
          <a:bodyPr>
            <a:noAutofit/>
          </a:bodyPr>
          <a:lstStyle/>
          <a:p>
            <a:pPr algn="just" rtl="0" fontAlgn="base">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You can easily customize the network configuration for your Amazon Virtual Private Cloud. For example, you can create a public-facing subnet for web servers that can access to the internet and can also place your backend system such as databases or application servers to a private-facing subnet.</a:t>
            </a:r>
          </a:p>
          <a:p>
            <a:pPr marL="0" indent="0" algn="just" rtl="0" fontAlgn="base">
              <a:spcBef>
                <a:spcPts val="0"/>
              </a:spcBef>
              <a:spcAft>
                <a:spcPts val="0"/>
              </a:spcAft>
              <a:buNone/>
            </a:pPr>
            <a:endParaRPr lang="en-US" b="0" i="0" u="none" strike="noStrike" dirty="0">
              <a:solidFill>
                <a:schemeClr val="bg2">
                  <a:lumMod val="50000"/>
                </a:schemeClr>
              </a:solidFill>
              <a:effectLst/>
              <a:latin typeface="SF UI Text"/>
            </a:endParaRPr>
          </a:p>
          <a:p>
            <a:pPr algn="just" rtl="0" fontAlgn="base">
              <a:spcBef>
                <a:spcPts val="0"/>
              </a:spcBef>
              <a:spcAft>
                <a:spcPts val="1200"/>
              </a:spcAft>
              <a:buFont typeface="Arial" panose="020B0604020202020204" pitchFamily="34" charset="0"/>
              <a:buChar char="•"/>
            </a:pPr>
            <a:r>
              <a:rPr lang="en-US" b="0" i="0" u="none" strike="noStrike" dirty="0">
                <a:solidFill>
                  <a:schemeClr val="bg2">
                    <a:lumMod val="50000"/>
                  </a:schemeClr>
                </a:solidFill>
                <a:effectLst/>
                <a:latin typeface="SF UI Text"/>
              </a:rPr>
              <a:t>You can provide multiple layers of security, including security groups and network access control lists, to help control access to Amazon EC2 instances in each subnet.</a:t>
            </a:r>
          </a:p>
          <a:p>
            <a:endParaRPr lang="en-IN" dirty="0">
              <a:solidFill>
                <a:schemeClr val="bg2">
                  <a:lumMod val="50000"/>
                </a:schemeClr>
              </a:solidFill>
            </a:endParaRPr>
          </a:p>
        </p:txBody>
      </p:sp>
      <p:sp>
        <p:nvSpPr>
          <p:cNvPr id="4" name="Slide Number Placeholder 3">
            <a:extLst>
              <a:ext uri="{FF2B5EF4-FFF2-40B4-BE49-F238E27FC236}">
                <a16:creationId xmlns:a16="http://schemas.microsoft.com/office/drawing/2014/main" id="{FD0DD401-2A2B-DDBD-0824-7FF889468C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1485064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D42027-6C9F-3C6E-4B4F-CF3AD3DC044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2050" name="Picture 2">
            <a:extLst>
              <a:ext uri="{FF2B5EF4-FFF2-40B4-BE49-F238E27FC236}">
                <a16:creationId xmlns:a16="http://schemas.microsoft.com/office/drawing/2014/main" id="{A0307A0A-5E54-51E4-1002-BA48D191E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3481"/>
            <a:ext cx="9144000" cy="449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927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2F6D-537A-C79D-AD6A-EDFD3564992B}"/>
              </a:ext>
            </a:extLst>
          </p:cNvPr>
          <p:cNvSpPr>
            <a:spLocks noGrp="1"/>
          </p:cNvSpPr>
          <p:nvPr>
            <p:ph type="title"/>
          </p:nvPr>
        </p:nvSpPr>
        <p:spPr>
          <a:xfrm>
            <a:off x="685332" y="386984"/>
            <a:ext cx="7773338" cy="1596177"/>
          </a:xfrm>
        </p:spPr>
        <p:txBody>
          <a:bodyPr>
            <a:normAutofit/>
          </a:bodyPr>
          <a:lstStyle/>
          <a:p>
            <a:pPr rtl="0">
              <a:spcBef>
                <a:spcPts val="0"/>
              </a:spcBef>
              <a:spcAft>
                <a:spcPts val="0"/>
              </a:spcAft>
            </a:pPr>
            <a:r>
              <a:rPr lang="en-US" sz="2800" b="1" i="0" u="none" strike="noStrike" dirty="0">
                <a:solidFill>
                  <a:srgbClr val="000000"/>
                </a:solidFill>
                <a:effectLst/>
                <a:latin typeface="Times New Roman" panose="02020603050405020304" pitchFamily="18" charset="0"/>
                <a:cs typeface="Times New Roman" panose="02020603050405020304" pitchFamily="18" charset="0"/>
              </a:rPr>
              <a:t>Difference between Private Cloud and Virtual Private Cloud</a:t>
            </a:r>
            <a:endParaRPr lang="en-IN"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D3A361-253C-F8F0-9F18-6AD49B162D61}"/>
              </a:ext>
            </a:extLst>
          </p:cNvPr>
          <p:cNvSpPr>
            <a:spLocks noGrp="1"/>
          </p:cNvSpPr>
          <p:nvPr>
            <p:ph sz="quarter" idx="13"/>
          </p:nvPr>
        </p:nvSpPr>
        <p:spPr>
          <a:xfrm>
            <a:off x="606200" y="1997816"/>
            <a:ext cx="7772870" cy="3424107"/>
          </a:xfrm>
        </p:spPr>
        <p:txBody>
          <a:bodyPr>
            <a:noAutofit/>
          </a:bodyPr>
          <a:lstStyle/>
          <a:p>
            <a:pPr algn="just" rtl="0">
              <a:lnSpc>
                <a:spcPct val="100000"/>
              </a:lnSpc>
              <a:spcBef>
                <a:spcPts val="0"/>
              </a:spcBef>
              <a:spcAft>
                <a:spcPts val="2300"/>
              </a:spcAft>
            </a:pPr>
            <a:r>
              <a:rPr lang="en-US" b="0" i="0" u="none" strike="noStrike" dirty="0">
                <a:solidFill>
                  <a:schemeClr val="bg2">
                    <a:lumMod val="50000"/>
                  </a:schemeClr>
                </a:solidFill>
                <a:effectLst/>
                <a:latin typeface="SF UI Text"/>
              </a:rPr>
              <a:t>A </a:t>
            </a:r>
            <a:r>
              <a:rPr lang="en-US" b="1" i="0" u="none" strike="noStrike" dirty="0">
                <a:solidFill>
                  <a:schemeClr val="bg2">
                    <a:lumMod val="50000"/>
                  </a:schemeClr>
                </a:solidFill>
                <a:effectLst/>
                <a:latin typeface="SF UI Text"/>
              </a:rPr>
              <a:t>private cloud </a:t>
            </a:r>
            <a:r>
              <a:rPr lang="en-US" b="0" i="0" u="none" strike="noStrike" dirty="0">
                <a:solidFill>
                  <a:schemeClr val="bg2">
                    <a:lumMod val="50000"/>
                  </a:schemeClr>
                </a:solidFill>
                <a:effectLst/>
                <a:latin typeface="SF UI Text"/>
              </a:rPr>
              <a:t>is single-tenant a service exclusively offered to one organization. </a:t>
            </a:r>
            <a:endParaRPr lang="en-US" dirty="0">
              <a:solidFill>
                <a:schemeClr val="bg2">
                  <a:lumMod val="50000"/>
                </a:schemeClr>
              </a:solidFill>
              <a:latin typeface="SF UI Text"/>
            </a:endParaRPr>
          </a:p>
          <a:p>
            <a:pPr algn="just" rtl="0">
              <a:lnSpc>
                <a:spcPct val="100000"/>
              </a:lnSpc>
              <a:spcBef>
                <a:spcPts val="0"/>
              </a:spcBef>
              <a:spcAft>
                <a:spcPts val="2300"/>
              </a:spcAft>
            </a:pPr>
            <a:r>
              <a:rPr lang="en-US" b="0" i="0" u="none" strike="noStrike" dirty="0">
                <a:solidFill>
                  <a:schemeClr val="bg2">
                    <a:lumMod val="50000"/>
                  </a:schemeClr>
                </a:solidFill>
                <a:effectLst/>
                <a:latin typeface="SF UI Text"/>
              </a:rPr>
              <a:t>A </a:t>
            </a:r>
            <a:r>
              <a:rPr lang="en-US" b="1" i="0" u="none" strike="noStrike" dirty="0">
                <a:solidFill>
                  <a:schemeClr val="bg2">
                    <a:lumMod val="50000"/>
                  </a:schemeClr>
                </a:solidFill>
                <a:effectLst/>
                <a:latin typeface="SF UI Text"/>
              </a:rPr>
              <a:t>virtual private cloud </a:t>
            </a:r>
            <a:r>
              <a:rPr lang="en-US" b="0" i="0" u="none" strike="noStrike" dirty="0">
                <a:solidFill>
                  <a:schemeClr val="bg2">
                    <a:lumMod val="50000"/>
                  </a:schemeClr>
                </a:solidFill>
                <a:effectLst/>
                <a:latin typeface="SF UI Text"/>
              </a:rPr>
              <a:t>is a private cloud within a public cloud. </a:t>
            </a:r>
          </a:p>
          <a:p>
            <a:pPr algn="just" rtl="0">
              <a:lnSpc>
                <a:spcPct val="100000"/>
              </a:lnSpc>
              <a:spcBef>
                <a:spcPts val="0"/>
              </a:spcBef>
              <a:spcAft>
                <a:spcPts val="0"/>
              </a:spcAft>
            </a:pPr>
            <a:r>
              <a:rPr lang="en-US" b="0" i="0" u="none" strike="noStrike" dirty="0">
                <a:solidFill>
                  <a:schemeClr val="bg2">
                    <a:lumMod val="50000"/>
                  </a:schemeClr>
                </a:solidFill>
                <a:effectLst/>
                <a:latin typeface="SF UI Text"/>
              </a:rPr>
              <a:t>While they sound similar, it’s important to note that the terms ‘private cloud’ and ‘virtual private cloud’ are not the same. </a:t>
            </a:r>
            <a:endParaRPr lang="en-US" b="0" dirty="0">
              <a:solidFill>
                <a:schemeClr val="bg2">
                  <a:lumMod val="50000"/>
                </a:schemeClr>
              </a:solidFill>
              <a:effectLst/>
              <a:latin typeface="SF UI Text"/>
            </a:endParaRPr>
          </a:p>
          <a:p>
            <a:pPr algn="just" rtl="0">
              <a:lnSpc>
                <a:spcPct val="100000"/>
              </a:lnSpc>
              <a:spcBef>
                <a:spcPts val="0"/>
              </a:spcBef>
              <a:spcAft>
                <a:spcPts val="0"/>
              </a:spcAft>
            </a:pPr>
            <a:r>
              <a:rPr lang="en-US" b="0" i="0" u="none" strike="noStrike" dirty="0">
                <a:solidFill>
                  <a:schemeClr val="bg2">
                    <a:lumMod val="50000"/>
                  </a:schemeClr>
                </a:solidFill>
                <a:effectLst/>
                <a:latin typeface="SF UI Text"/>
              </a:rPr>
              <a:t>A private cloud runs on dedicated infrastructure which may reside on-premises in a dedicated off-premises data </a:t>
            </a:r>
            <a:r>
              <a:rPr lang="en-US" b="0" i="0" u="none" strike="noStrike" dirty="0" err="1">
                <a:solidFill>
                  <a:schemeClr val="bg2">
                    <a:lumMod val="50000"/>
                  </a:schemeClr>
                </a:solidFill>
                <a:effectLst/>
                <a:latin typeface="SF UI Text"/>
              </a:rPr>
              <a:t>centre</a:t>
            </a:r>
            <a:r>
              <a:rPr lang="en-US" b="0" i="0" u="none" strike="noStrike" dirty="0">
                <a:solidFill>
                  <a:schemeClr val="bg2">
                    <a:lumMod val="50000"/>
                  </a:schemeClr>
                </a:solidFill>
                <a:effectLst/>
                <a:latin typeface="SF UI Text"/>
              </a:rPr>
              <a:t> – or within a managed cloud vendor. Advantages of a private cloud include control and exclusivity. There are no </a:t>
            </a:r>
            <a:r>
              <a:rPr lang="en-US" b="0" i="0" u="none" strike="noStrike" dirty="0" err="1">
                <a:solidFill>
                  <a:schemeClr val="bg2">
                    <a:lumMod val="50000"/>
                  </a:schemeClr>
                </a:solidFill>
                <a:effectLst/>
                <a:latin typeface="SF UI Text"/>
              </a:rPr>
              <a:t>neighbours</a:t>
            </a:r>
            <a:r>
              <a:rPr lang="en-US" b="0" i="0" u="none" strike="noStrike" dirty="0">
                <a:solidFill>
                  <a:schemeClr val="bg2">
                    <a:lumMod val="50000"/>
                  </a:schemeClr>
                </a:solidFill>
                <a:effectLst/>
                <a:latin typeface="SF UI Text"/>
              </a:rPr>
              <a:t> to share hosted resources with. </a:t>
            </a:r>
            <a:endParaRPr lang="en-US" b="0" dirty="0">
              <a:solidFill>
                <a:schemeClr val="bg2">
                  <a:lumMod val="50000"/>
                </a:schemeClr>
              </a:solidFill>
              <a:effectLst/>
              <a:latin typeface="SF UI Text"/>
            </a:endParaRPr>
          </a:p>
          <a:p>
            <a:pPr marL="0" indent="0">
              <a:lnSpc>
                <a:spcPct val="100000"/>
              </a:lnSpc>
              <a:buNone/>
            </a:pPr>
            <a:br>
              <a:rPr lang="en-US" dirty="0">
                <a:solidFill>
                  <a:schemeClr val="bg2">
                    <a:lumMod val="50000"/>
                  </a:schemeClr>
                </a:solidFill>
                <a:latin typeface="SF UI Text"/>
              </a:rPr>
            </a:br>
            <a:br>
              <a:rPr lang="en-US" dirty="0">
                <a:solidFill>
                  <a:schemeClr val="bg2">
                    <a:lumMod val="50000"/>
                  </a:schemeClr>
                </a:solidFill>
                <a:latin typeface="SF UI Text"/>
              </a:rPr>
            </a:br>
            <a:endParaRPr lang="en-IN" dirty="0">
              <a:solidFill>
                <a:schemeClr val="bg2">
                  <a:lumMod val="50000"/>
                </a:schemeClr>
              </a:solidFill>
              <a:latin typeface="SF UI Text"/>
            </a:endParaRPr>
          </a:p>
        </p:txBody>
      </p:sp>
      <p:sp>
        <p:nvSpPr>
          <p:cNvPr id="4" name="Slide Number Placeholder 3">
            <a:extLst>
              <a:ext uri="{FF2B5EF4-FFF2-40B4-BE49-F238E27FC236}">
                <a16:creationId xmlns:a16="http://schemas.microsoft.com/office/drawing/2014/main" id="{2751743E-5583-BB01-1D86-7EE97432B41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2897518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AF2F-83DF-96A0-EAAF-6619CDC1C6EA}"/>
              </a:ext>
            </a:extLst>
          </p:cNvPr>
          <p:cNvSpPr>
            <a:spLocks noGrp="1"/>
          </p:cNvSpPr>
          <p:nvPr>
            <p:ph type="title"/>
          </p:nvPr>
        </p:nvSpPr>
        <p:spPr>
          <a:xfrm>
            <a:off x="685332" y="465992"/>
            <a:ext cx="7773338" cy="1596177"/>
          </a:xfrm>
        </p:spPr>
        <p:txBody>
          <a:bodyPr>
            <a:normAutofit/>
          </a:bodyPr>
          <a:lstStyle/>
          <a:p>
            <a:pPr rtl="0">
              <a:spcBef>
                <a:spcPts val="0"/>
              </a:spcBef>
              <a:spcAft>
                <a:spcPts val="0"/>
              </a:spcAft>
            </a:pPr>
            <a:r>
              <a:rPr lang="en-IN" sz="3200" b="1" i="0" u="none" strike="noStrike" dirty="0">
                <a:solidFill>
                  <a:srgbClr val="000000"/>
                </a:solidFill>
                <a:effectLst/>
                <a:latin typeface="Times New Roman" panose="02020603050405020304" pitchFamily="18" charset="0"/>
                <a:cs typeface="Times New Roman" panose="02020603050405020304" pitchFamily="18" charset="0"/>
              </a:rPr>
              <a:t>Architecture of VPC</a:t>
            </a:r>
            <a:endParaRPr lang="en-IN"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49B465B-395C-8379-9AB9-83E5E374B31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pic>
        <p:nvPicPr>
          <p:cNvPr id="3074" name="Picture 2">
            <a:extLst>
              <a:ext uri="{FF2B5EF4-FFF2-40B4-BE49-F238E27FC236}">
                <a16:creationId xmlns:a16="http://schemas.microsoft.com/office/drawing/2014/main" id="{B1DE3D6E-374E-0BF1-ABC4-1ECF8E79355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66920" y="1962517"/>
            <a:ext cx="5536863" cy="442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70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052B6-E378-6EAE-379A-8B44AF849A34}"/>
              </a:ext>
            </a:extLst>
          </p:cNvPr>
          <p:cNvSpPr>
            <a:spLocks noGrp="1"/>
          </p:cNvSpPr>
          <p:nvPr>
            <p:ph sz="quarter" idx="13"/>
          </p:nvPr>
        </p:nvSpPr>
        <p:spPr>
          <a:xfrm>
            <a:off x="685800" y="977908"/>
            <a:ext cx="7772870" cy="5378930"/>
          </a:xfrm>
        </p:spPr>
        <p:txBody>
          <a:bodyPr>
            <a:noAutofit/>
          </a:bodyPr>
          <a:lstStyle/>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The outer line represents the region, and the region is us-east-1. Inside the region, we have VPC, and outside the VPC, we have internet gateway and virtual private gateway.</a:t>
            </a:r>
          </a:p>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Internet Gateway and Virtual Private Gateway are the ways of connecting to the VPC. Both these connections go to the router in a VPC and then router directs the traffic to the route table. </a:t>
            </a:r>
          </a:p>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Route table will then direct the traffic to Network ACL. Network ACL is the firewall or much like security groups. </a:t>
            </a:r>
          </a:p>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Network ACL are state list which allows as well as deny the roles. You can also block the IP address on your Network ACL. </a:t>
            </a:r>
          </a:p>
          <a:p>
            <a:pPr marL="0" indent="0">
              <a:lnSpc>
                <a:spcPct val="150000"/>
              </a:lnSpc>
              <a:buNone/>
            </a:pPr>
            <a:br>
              <a:rPr lang="en-US" b="0" dirty="0">
                <a:solidFill>
                  <a:schemeClr val="bg2">
                    <a:lumMod val="50000"/>
                  </a:schemeClr>
                </a:solidFill>
                <a:effectLst/>
                <a:latin typeface="SF UI Text"/>
              </a:rPr>
            </a:br>
            <a:endParaRPr lang="en-IN" dirty="0">
              <a:solidFill>
                <a:schemeClr val="bg2">
                  <a:lumMod val="50000"/>
                </a:schemeClr>
              </a:solidFill>
              <a:latin typeface="SF UI Text"/>
            </a:endParaRPr>
          </a:p>
        </p:txBody>
      </p:sp>
      <p:sp>
        <p:nvSpPr>
          <p:cNvPr id="4" name="Slide Number Placeholder 3">
            <a:extLst>
              <a:ext uri="{FF2B5EF4-FFF2-40B4-BE49-F238E27FC236}">
                <a16:creationId xmlns:a16="http://schemas.microsoft.com/office/drawing/2014/main" id="{5034C548-48FF-61CF-D325-C3270D90002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759262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AA28-5477-624B-D6EB-49C97CDE331C}"/>
              </a:ext>
            </a:extLst>
          </p:cNvPr>
          <p:cNvSpPr>
            <a:spLocks noGrp="1"/>
          </p:cNvSpPr>
          <p:nvPr>
            <p:ph sz="quarter" idx="13"/>
          </p:nvPr>
        </p:nvSpPr>
        <p:spPr>
          <a:xfrm>
            <a:off x="685565" y="1302484"/>
            <a:ext cx="7772870" cy="4253031"/>
          </a:xfrm>
        </p:spPr>
        <p:txBody>
          <a:bodyPr>
            <a:normAutofit lnSpcReduction="10000"/>
          </a:bodyPr>
          <a:lstStyle/>
          <a:p>
            <a:pPr>
              <a:lnSpc>
                <a:spcPct val="160000"/>
              </a:lnSpc>
            </a:pPr>
            <a:r>
              <a:rPr lang="en-US" b="0" i="0" u="none" strike="noStrike" dirty="0">
                <a:solidFill>
                  <a:schemeClr val="bg2">
                    <a:lumMod val="50000"/>
                  </a:schemeClr>
                </a:solidFill>
                <a:effectLst/>
                <a:latin typeface="SF UI Text"/>
              </a:rPr>
              <a:t>Now, move over to the security group that accesses another line against the EC2 instance. It has two subnets, i.e., Public and Private subnet. In public subnet, the internet is accessible by an EC2 instance, but in private subnet, an EC2 instance cannot access the internet on their own. We can connect the instances. To connect an instance, move over to the public subnet and then it SSH to the private subnet. This is known as jump boxes. In this way, we can connect an instance in public subnet to an instance in private subnet.</a:t>
            </a:r>
          </a:p>
          <a:p>
            <a:pPr>
              <a:lnSpc>
                <a:spcPct val="160000"/>
              </a:lnSpc>
            </a:pPr>
            <a:endParaRPr lang="en-IN" dirty="0">
              <a:solidFill>
                <a:schemeClr val="bg2">
                  <a:lumMod val="50000"/>
                </a:schemeClr>
              </a:solidFill>
              <a:latin typeface="SF UI Text"/>
            </a:endParaRPr>
          </a:p>
        </p:txBody>
      </p:sp>
      <p:sp>
        <p:nvSpPr>
          <p:cNvPr id="4" name="Slide Number Placeholder 3">
            <a:extLst>
              <a:ext uri="{FF2B5EF4-FFF2-40B4-BE49-F238E27FC236}">
                <a16:creationId xmlns:a16="http://schemas.microsoft.com/office/drawing/2014/main" id="{B4753D10-D86F-63FB-EE7F-C41A249C77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222547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Allows for the Scale of Abstraction to Increase Over Time</a:t>
            </a:r>
          </a:p>
        </p:txBody>
      </p:sp>
      <p:sp>
        <p:nvSpPr>
          <p:cNvPr id="3" name="Content Placeholder 2"/>
          <p:cNvSpPr>
            <a:spLocks noGrp="1"/>
          </p:cNvSpPr>
          <p:nvPr>
            <p:ph idx="1"/>
          </p:nvPr>
        </p:nvSpPr>
        <p:spPr/>
        <p:txBody>
          <a:bodyPr>
            <a:normAutofit fontScale="85000" lnSpcReduction="20000"/>
          </a:bodyPr>
          <a:lstStyle/>
          <a:p>
            <a:r>
              <a:rPr lang="en-US" dirty="0"/>
              <a:t>Run one process within certain resource limits.</a:t>
            </a:r>
          </a:p>
          <a:p>
            <a:pPr marL="342900" lvl="1" indent="0">
              <a:buNone/>
            </a:pPr>
            <a:r>
              <a:rPr lang="en-US" dirty="0"/>
              <a:t>Op Sys has virtual memory, virtual CPU,  and virtual storage (file system).</a:t>
            </a:r>
          </a:p>
          <a:p>
            <a:r>
              <a:rPr lang="en-US" dirty="0"/>
              <a:t>Run multiple processes within certain resource limits.</a:t>
            </a:r>
          </a:p>
          <a:p>
            <a:pPr marL="342900" lvl="1" indent="0">
              <a:buNone/>
            </a:pPr>
            <a:r>
              <a:rPr lang="en-US" dirty="0"/>
              <a:t>Resource containers (Solaris), virtual servers (Linux), virtual images (</a:t>
            </a:r>
            <a:r>
              <a:rPr lang="en-US" dirty="0" err="1"/>
              <a:t>Docker</a:t>
            </a:r>
            <a:r>
              <a:rPr lang="en-US" dirty="0"/>
              <a:t>)</a:t>
            </a:r>
          </a:p>
          <a:p>
            <a:r>
              <a:rPr lang="en-US" dirty="0"/>
              <a:t>Run  an entire operating system within certain limits.</a:t>
            </a:r>
          </a:p>
          <a:p>
            <a:pPr marL="342900" lvl="1" indent="0">
              <a:buNone/>
            </a:pPr>
            <a:r>
              <a:rPr lang="en-US" dirty="0"/>
              <a:t>Virtual machine technology: VMWare, </a:t>
            </a:r>
            <a:r>
              <a:rPr lang="en-US" dirty="0" err="1"/>
              <a:t>Xen</a:t>
            </a:r>
            <a:r>
              <a:rPr lang="en-US" dirty="0"/>
              <a:t>, KVM, etc.</a:t>
            </a:r>
          </a:p>
          <a:p>
            <a:r>
              <a:rPr lang="en-US" dirty="0"/>
              <a:t>Run a set of virtual machines connected via a private network.</a:t>
            </a:r>
          </a:p>
          <a:p>
            <a:pPr marL="342900" lvl="1" indent="0">
              <a:buNone/>
            </a:pPr>
            <a:r>
              <a:rPr lang="en-US" dirty="0"/>
              <a:t>Virtual networks (SDNs) provision bandwidth between virtual machines.</a:t>
            </a:r>
          </a:p>
          <a:p>
            <a:r>
              <a:rPr lang="en-US" dirty="0"/>
              <a:t>Run a private virtual architecture for every customer.</a:t>
            </a:r>
          </a:p>
          <a:p>
            <a:pPr marL="342900" lvl="1" indent="0">
              <a:buNone/>
            </a:pPr>
            <a:r>
              <a:rPr lang="en-US" dirty="0"/>
              <a:t>Automated tools replicate virtual infrastructure as needed.</a:t>
            </a:r>
          </a:p>
          <a:p>
            <a:endParaRPr lang="en-US" dirty="0"/>
          </a:p>
          <a:p>
            <a:endParaRPr lang="en-US" dirty="0"/>
          </a:p>
        </p:txBody>
      </p:sp>
    </p:spTree>
    <p:extLst>
      <p:ext uri="{BB962C8B-B14F-4D97-AF65-F5344CB8AC3E}">
        <p14:creationId xmlns:p14="http://schemas.microsoft.com/office/powerpoint/2010/main" val="274008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B651-FDF3-A73D-F3B0-B03F640908FD}"/>
              </a:ext>
            </a:extLst>
          </p:cNvPr>
          <p:cNvSpPr>
            <a:spLocks noGrp="1"/>
          </p:cNvSpPr>
          <p:nvPr>
            <p:ph type="title"/>
          </p:nvPr>
        </p:nvSpPr>
        <p:spPr>
          <a:xfrm>
            <a:off x="685332" y="-64740"/>
            <a:ext cx="7773338" cy="1596177"/>
          </a:xfrm>
        </p:spPr>
        <p:txBody>
          <a:bodyPr/>
          <a:lstStyle/>
          <a:p>
            <a:r>
              <a:rPr lang="en-US" b="1" dirty="0">
                <a:latin typeface="Times New Roman" panose="02020603050405020304" pitchFamily="18" charset="0"/>
                <a:cs typeface="Times New Roman" panose="02020603050405020304" pitchFamily="18" charset="0"/>
              </a:rPr>
              <a:t>COMPONETS OF VPC</a:t>
            </a: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C14F2A-9320-BA72-6576-18C9CA21E7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pic>
        <p:nvPicPr>
          <p:cNvPr id="4098" name="Picture 2">
            <a:extLst>
              <a:ext uri="{FF2B5EF4-FFF2-40B4-BE49-F238E27FC236}">
                <a16:creationId xmlns:a16="http://schemas.microsoft.com/office/drawing/2014/main" id="{B10FE0B4-A676-C021-6290-311E7DD2C80D}"/>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2400300"/>
            <a:ext cx="2978609" cy="28399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21937D-B9AE-D152-FB20-FBB630967A16}"/>
              </a:ext>
            </a:extLst>
          </p:cNvPr>
          <p:cNvSpPr txBox="1"/>
          <p:nvPr/>
        </p:nvSpPr>
        <p:spPr>
          <a:xfrm>
            <a:off x="3075324" y="1786803"/>
            <a:ext cx="6068676" cy="5450851"/>
          </a:xfrm>
          <a:prstGeom prst="rect">
            <a:avLst/>
          </a:prstGeom>
          <a:noFill/>
        </p:spPr>
        <p:txBody>
          <a:bodyPr wrap="square">
            <a:spAutoFit/>
          </a:bodyPr>
          <a:lstStyle/>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A SUBNET IS A LOGICAL DIVISION OF A LARGER NETWORK.</a:t>
            </a:r>
          </a:p>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IT IS A SMALLER PORTION OF THE NETWORK THAT TYPICALLY INCLUDES ALL THE MACHINES IN A CERTAIN AREA.</a:t>
            </a:r>
          </a:p>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WE CAN ADD AS MANY AS SUBNETS WE NEED IN ONE AVAILABILITY ZONE. EACH SUBNET MUST RESIDE ENTIRELY WITHIN ONE AVAILABILITY ZONE.</a:t>
            </a:r>
          </a:p>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THE PUBLIC SUBNETS WILL BE ATTACHED TO INTERNET GATEWAY WHICH ENABLES INTERNET ACCESS.</a:t>
            </a:r>
          </a:p>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THE PRIVATE SUBNETS WILL NOT HAVE INTERNET ACCESS.</a:t>
            </a:r>
          </a:p>
          <a:p>
            <a:pPr algn="just" rtl="0" fontAlgn="base">
              <a:lnSpc>
                <a:spcPct val="150000"/>
              </a:lnSpc>
              <a:spcBef>
                <a:spcPts val="0"/>
              </a:spcBef>
              <a:spcAft>
                <a:spcPts val="0"/>
              </a:spcAft>
              <a:buFont typeface="Arial" panose="020B0604020202020204" pitchFamily="34" charset="0"/>
              <a:buChar char="•"/>
            </a:pPr>
            <a:r>
              <a:rPr lang="en-US" b="0" i="0" u="none" strike="noStrike" dirty="0">
                <a:solidFill>
                  <a:schemeClr val="bg2">
                    <a:lumMod val="50000"/>
                  </a:schemeClr>
                </a:solidFill>
                <a:effectLst/>
                <a:latin typeface="SF UI Text"/>
              </a:rPr>
              <a:t>EACH AND EVERY SUBNET WHICH IS PRESENTED IN VPC MUST BE ASSOCIATED WITH THE ROUTING TABLE. </a:t>
            </a:r>
          </a:p>
          <a:p>
            <a:pPr algn="just">
              <a:lnSpc>
                <a:spcPct val="150000"/>
              </a:lnSpc>
            </a:pPr>
            <a:br>
              <a:rPr lang="en-US" b="0" dirty="0">
                <a:solidFill>
                  <a:schemeClr val="bg2">
                    <a:lumMod val="50000"/>
                  </a:schemeClr>
                </a:solidFill>
                <a:effectLst/>
                <a:latin typeface="SF UI Text"/>
              </a:rPr>
            </a:br>
            <a:endParaRPr lang="en-IN" dirty="0">
              <a:solidFill>
                <a:schemeClr val="bg2">
                  <a:lumMod val="50000"/>
                </a:schemeClr>
              </a:solidFill>
              <a:latin typeface="SF UI Text"/>
            </a:endParaRPr>
          </a:p>
        </p:txBody>
      </p:sp>
      <p:sp>
        <p:nvSpPr>
          <p:cNvPr id="8" name="TextBox 7">
            <a:extLst>
              <a:ext uri="{FF2B5EF4-FFF2-40B4-BE49-F238E27FC236}">
                <a16:creationId xmlns:a16="http://schemas.microsoft.com/office/drawing/2014/main" id="{998DB7F4-7ADC-8FAF-5633-3439379DCED3}"/>
              </a:ext>
            </a:extLst>
          </p:cNvPr>
          <p:cNvSpPr txBox="1"/>
          <p:nvPr/>
        </p:nvSpPr>
        <p:spPr>
          <a:xfrm>
            <a:off x="0" y="1786803"/>
            <a:ext cx="4572000" cy="523220"/>
          </a:xfrm>
          <a:prstGeom prst="rect">
            <a:avLst/>
          </a:prstGeom>
          <a:noFill/>
        </p:spPr>
        <p:txBody>
          <a:bodyPr wrap="square">
            <a:spAutoFit/>
          </a:bodyPr>
          <a:lstStyle/>
          <a:p>
            <a:pPr algn="just" rtl="0" fontAlgn="base">
              <a:spcBef>
                <a:spcPts val="0"/>
              </a:spcBef>
              <a:spcAft>
                <a:spcPts val="0"/>
              </a:spcAft>
            </a:pPr>
            <a:r>
              <a:rPr lang="en-US" sz="2800" b="1" dirty="0">
                <a:solidFill>
                  <a:schemeClr val="bg2">
                    <a:lumMod val="50000"/>
                  </a:schemeClr>
                </a:solidFill>
                <a:latin typeface="SF UI Text"/>
              </a:rPr>
              <a:t>1. SUBNET</a:t>
            </a:r>
            <a:endParaRPr lang="en-IN" sz="2800" b="1" dirty="0">
              <a:solidFill>
                <a:schemeClr val="bg2">
                  <a:lumMod val="50000"/>
                </a:schemeClr>
              </a:solidFill>
              <a:latin typeface="SF UI Text"/>
            </a:endParaRPr>
          </a:p>
        </p:txBody>
      </p:sp>
    </p:spTree>
    <p:extLst>
      <p:ext uri="{BB962C8B-B14F-4D97-AF65-F5344CB8AC3E}">
        <p14:creationId xmlns:p14="http://schemas.microsoft.com/office/powerpoint/2010/main" val="3175514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B651-FDF3-A73D-F3B0-B03F640908FD}"/>
              </a:ext>
            </a:extLst>
          </p:cNvPr>
          <p:cNvSpPr>
            <a:spLocks noGrp="1"/>
          </p:cNvSpPr>
          <p:nvPr>
            <p:ph type="title"/>
          </p:nvPr>
        </p:nvSpPr>
        <p:spPr>
          <a:xfrm>
            <a:off x="685332" y="-64740"/>
            <a:ext cx="7773338" cy="1596177"/>
          </a:xfrm>
        </p:spPr>
        <p:txBody>
          <a:bodyPr/>
          <a:lstStyle/>
          <a:p>
            <a:r>
              <a:rPr lang="en-US" b="1" dirty="0">
                <a:latin typeface="Times New Roman" panose="02020603050405020304" pitchFamily="18" charset="0"/>
                <a:cs typeface="Times New Roman" panose="02020603050405020304" pitchFamily="18" charset="0"/>
              </a:rPr>
              <a:t>COMPONETS OF VPC</a:t>
            </a: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C14F2A-9320-BA72-6576-18C9CA21E7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6" name="TextBox 5">
            <a:extLst>
              <a:ext uri="{FF2B5EF4-FFF2-40B4-BE49-F238E27FC236}">
                <a16:creationId xmlns:a16="http://schemas.microsoft.com/office/drawing/2014/main" id="{F521937D-B9AE-D152-FB20-FBB630967A16}"/>
              </a:ext>
            </a:extLst>
          </p:cNvPr>
          <p:cNvSpPr txBox="1"/>
          <p:nvPr/>
        </p:nvSpPr>
        <p:spPr>
          <a:xfrm>
            <a:off x="448408" y="2045123"/>
            <a:ext cx="8616461" cy="4005392"/>
          </a:xfrm>
          <a:prstGeom prst="rect">
            <a:avLst/>
          </a:prstGeom>
          <a:noFill/>
        </p:spPr>
        <p:txBody>
          <a:bodyPr wrap="square">
            <a:spAutoFit/>
          </a:bodyPr>
          <a:lstStyle/>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THE INTERNET GATEWAY IS A VPC THAT HELPS INSTANCES TO COMMUNICATE OVER THE INTERNET USING TARGET PROVIDED IN THE ROUTE TABLE.</a:t>
            </a:r>
          </a:p>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WITH THE HELP OF IGW (INTERNET GATEWAY), THE RESOURCES PRESENT (E.G: EC2) IN THE VPC WILL ENABLE TO ACCESS THE INTERNET.</a:t>
            </a:r>
          </a:p>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ONE VPC CAN’T HAVE MORE THAN ONE IGW </a:t>
            </a:r>
          </a:p>
          <a:p>
            <a:pPr>
              <a:lnSpc>
                <a:spcPct val="150000"/>
              </a:lnSpc>
            </a:pPr>
            <a:br>
              <a:rPr lang="en-US" sz="2400" b="0" dirty="0">
                <a:solidFill>
                  <a:schemeClr val="bg2">
                    <a:lumMod val="50000"/>
                  </a:schemeClr>
                </a:solidFill>
                <a:effectLst/>
                <a:latin typeface="SF UI Text"/>
              </a:rPr>
            </a:br>
            <a:br>
              <a:rPr lang="en-US" sz="2400" b="0" dirty="0">
                <a:solidFill>
                  <a:schemeClr val="bg2">
                    <a:lumMod val="50000"/>
                  </a:schemeClr>
                </a:solidFill>
                <a:effectLst/>
                <a:latin typeface="SF UI Text"/>
              </a:rPr>
            </a:br>
            <a:endParaRPr lang="en-IN" sz="2400" dirty="0">
              <a:solidFill>
                <a:schemeClr val="bg2">
                  <a:lumMod val="50000"/>
                </a:schemeClr>
              </a:solidFill>
              <a:latin typeface="SF UI Text"/>
            </a:endParaRPr>
          </a:p>
        </p:txBody>
      </p:sp>
      <p:sp>
        <p:nvSpPr>
          <p:cNvPr id="8" name="TextBox 7">
            <a:extLst>
              <a:ext uri="{FF2B5EF4-FFF2-40B4-BE49-F238E27FC236}">
                <a16:creationId xmlns:a16="http://schemas.microsoft.com/office/drawing/2014/main" id="{998DB7F4-7ADC-8FAF-5633-3439379DCED3}"/>
              </a:ext>
            </a:extLst>
          </p:cNvPr>
          <p:cNvSpPr txBox="1"/>
          <p:nvPr/>
        </p:nvSpPr>
        <p:spPr>
          <a:xfrm>
            <a:off x="685330" y="1372726"/>
            <a:ext cx="4572000" cy="523220"/>
          </a:xfrm>
          <a:prstGeom prst="rect">
            <a:avLst/>
          </a:prstGeom>
          <a:noFill/>
        </p:spPr>
        <p:txBody>
          <a:bodyPr wrap="square">
            <a:spAutoFit/>
          </a:bodyPr>
          <a:lstStyle/>
          <a:p>
            <a:pPr algn="just" rtl="0" fontAlgn="base">
              <a:spcBef>
                <a:spcPts val="0"/>
              </a:spcBef>
              <a:spcAft>
                <a:spcPts val="0"/>
              </a:spcAft>
            </a:pPr>
            <a:r>
              <a:rPr lang="en-US" sz="2800" b="1" dirty="0">
                <a:solidFill>
                  <a:schemeClr val="bg2">
                    <a:lumMod val="50000"/>
                  </a:schemeClr>
                </a:solidFill>
                <a:latin typeface="SF UI Text"/>
              </a:rPr>
              <a:t>2. INTERNET GATEWAY</a:t>
            </a:r>
            <a:endParaRPr lang="en-IN" sz="2800" b="1" dirty="0">
              <a:solidFill>
                <a:schemeClr val="bg2">
                  <a:lumMod val="50000"/>
                </a:schemeClr>
              </a:solidFill>
              <a:latin typeface="SF UI Text"/>
            </a:endParaRPr>
          </a:p>
        </p:txBody>
      </p:sp>
      <p:pic>
        <p:nvPicPr>
          <p:cNvPr id="5124" name="Picture 4">
            <a:extLst>
              <a:ext uri="{FF2B5EF4-FFF2-40B4-BE49-F238E27FC236}">
                <a16:creationId xmlns:a16="http://schemas.microsoft.com/office/drawing/2014/main" id="{44BD1191-A3D7-79FC-02B4-70FB7BAB5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742" y="4537496"/>
            <a:ext cx="4485086" cy="224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688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B651-FDF3-A73D-F3B0-B03F640908FD}"/>
              </a:ext>
            </a:extLst>
          </p:cNvPr>
          <p:cNvSpPr>
            <a:spLocks noGrp="1"/>
          </p:cNvSpPr>
          <p:nvPr>
            <p:ph type="title"/>
          </p:nvPr>
        </p:nvSpPr>
        <p:spPr>
          <a:xfrm>
            <a:off x="685332" y="-64740"/>
            <a:ext cx="7773338" cy="1596177"/>
          </a:xfrm>
        </p:spPr>
        <p:txBody>
          <a:bodyPr/>
          <a:lstStyle/>
          <a:p>
            <a:r>
              <a:rPr lang="en-US" b="1" dirty="0">
                <a:latin typeface="Times New Roman" panose="02020603050405020304" pitchFamily="18" charset="0"/>
                <a:cs typeface="Times New Roman" panose="02020603050405020304" pitchFamily="18" charset="0"/>
              </a:rPr>
              <a:t>COMPONETS OF VPC</a:t>
            </a: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C14F2A-9320-BA72-6576-18C9CA21E7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6" name="TextBox 5">
            <a:extLst>
              <a:ext uri="{FF2B5EF4-FFF2-40B4-BE49-F238E27FC236}">
                <a16:creationId xmlns:a16="http://schemas.microsoft.com/office/drawing/2014/main" id="{F521937D-B9AE-D152-FB20-FBB630967A16}"/>
              </a:ext>
            </a:extLst>
          </p:cNvPr>
          <p:cNvSpPr txBox="1"/>
          <p:nvPr/>
        </p:nvSpPr>
        <p:spPr>
          <a:xfrm>
            <a:off x="448408" y="1940270"/>
            <a:ext cx="8616461" cy="3534173"/>
          </a:xfrm>
          <a:prstGeom prst="rect">
            <a:avLst/>
          </a:prstGeom>
          <a:noFill/>
        </p:spPr>
        <p:txBody>
          <a:bodyPr wrap="square">
            <a:spAutoFit/>
          </a:bodyPr>
          <a:lstStyle/>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ROUTE TABLE CONTAINS A SET OF RULES, CALLED ROUTE WHICH HELPS US TO ROUTE THE NETWORK TRAFFIC.</a:t>
            </a:r>
          </a:p>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A SINGLE VPC CAN HAVE AS MANY AS ROUTE TABLES IT REQUIRES.</a:t>
            </a:r>
          </a:p>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IF THE DEPENDENCIES ARE ATTACHED TO THE ROUTE TABLE THEN THEY CAN’T BE DELETED. </a:t>
            </a:r>
          </a:p>
          <a:p>
            <a:pPr algn="just">
              <a:lnSpc>
                <a:spcPct val="150000"/>
              </a:lnSpc>
            </a:pPr>
            <a:br>
              <a:rPr lang="en-US" sz="2400" b="0" dirty="0">
                <a:solidFill>
                  <a:schemeClr val="bg2">
                    <a:lumMod val="50000"/>
                  </a:schemeClr>
                </a:solidFill>
                <a:effectLst/>
                <a:latin typeface="SF UI Text"/>
              </a:rPr>
            </a:br>
            <a:endParaRPr lang="en-IN" sz="2800" dirty="0">
              <a:solidFill>
                <a:schemeClr val="bg2">
                  <a:lumMod val="50000"/>
                </a:schemeClr>
              </a:solidFill>
              <a:latin typeface="SF UI Text"/>
            </a:endParaRPr>
          </a:p>
        </p:txBody>
      </p:sp>
      <p:sp>
        <p:nvSpPr>
          <p:cNvPr id="8" name="TextBox 7">
            <a:extLst>
              <a:ext uri="{FF2B5EF4-FFF2-40B4-BE49-F238E27FC236}">
                <a16:creationId xmlns:a16="http://schemas.microsoft.com/office/drawing/2014/main" id="{998DB7F4-7ADC-8FAF-5633-3439379DCED3}"/>
              </a:ext>
            </a:extLst>
          </p:cNvPr>
          <p:cNvSpPr txBox="1"/>
          <p:nvPr/>
        </p:nvSpPr>
        <p:spPr>
          <a:xfrm>
            <a:off x="685330" y="1347960"/>
            <a:ext cx="4572000" cy="523220"/>
          </a:xfrm>
          <a:prstGeom prst="rect">
            <a:avLst/>
          </a:prstGeom>
          <a:noFill/>
        </p:spPr>
        <p:txBody>
          <a:bodyPr wrap="square">
            <a:spAutoFit/>
          </a:bodyPr>
          <a:lstStyle/>
          <a:p>
            <a:pPr algn="just" rtl="0" fontAlgn="base">
              <a:spcBef>
                <a:spcPts val="0"/>
              </a:spcBef>
              <a:spcAft>
                <a:spcPts val="0"/>
              </a:spcAft>
            </a:pPr>
            <a:r>
              <a:rPr lang="en-US" sz="2800" b="1" dirty="0">
                <a:solidFill>
                  <a:schemeClr val="bg2">
                    <a:lumMod val="50000"/>
                  </a:schemeClr>
                </a:solidFill>
                <a:latin typeface="SF UI Text"/>
              </a:rPr>
              <a:t>3. ROUTE TABLE</a:t>
            </a:r>
            <a:endParaRPr lang="en-IN" sz="2800" b="1" dirty="0">
              <a:solidFill>
                <a:schemeClr val="bg2">
                  <a:lumMod val="50000"/>
                </a:schemeClr>
              </a:solidFill>
              <a:latin typeface="SF UI Text"/>
            </a:endParaRPr>
          </a:p>
        </p:txBody>
      </p:sp>
      <p:pic>
        <p:nvPicPr>
          <p:cNvPr id="6146" name="Picture 2">
            <a:extLst>
              <a:ext uri="{FF2B5EF4-FFF2-40B4-BE49-F238E27FC236}">
                <a16:creationId xmlns:a16="http://schemas.microsoft.com/office/drawing/2014/main" id="{B603D5FE-C672-E7C1-8EAD-E8A5E4845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2" y="4202855"/>
            <a:ext cx="463867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93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B651-FDF3-A73D-F3B0-B03F640908FD}"/>
              </a:ext>
            </a:extLst>
          </p:cNvPr>
          <p:cNvSpPr>
            <a:spLocks noGrp="1"/>
          </p:cNvSpPr>
          <p:nvPr>
            <p:ph type="title"/>
          </p:nvPr>
        </p:nvSpPr>
        <p:spPr>
          <a:xfrm>
            <a:off x="685332" y="-64740"/>
            <a:ext cx="7773338" cy="1596177"/>
          </a:xfrm>
        </p:spPr>
        <p:txBody>
          <a:bodyPr/>
          <a:lstStyle/>
          <a:p>
            <a:r>
              <a:rPr lang="en-US" b="1" dirty="0">
                <a:latin typeface="Times New Roman" panose="02020603050405020304" pitchFamily="18" charset="0"/>
                <a:cs typeface="Times New Roman" panose="02020603050405020304" pitchFamily="18" charset="0"/>
              </a:rPr>
              <a:t>COMPONETS OF VPC</a:t>
            </a: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C14F2A-9320-BA72-6576-18C9CA21E7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
        <p:nvSpPr>
          <p:cNvPr id="6" name="TextBox 5">
            <a:extLst>
              <a:ext uri="{FF2B5EF4-FFF2-40B4-BE49-F238E27FC236}">
                <a16:creationId xmlns:a16="http://schemas.microsoft.com/office/drawing/2014/main" id="{F521937D-B9AE-D152-FB20-FBB630967A16}"/>
              </a:ext>
            </a:extLst>
          </p:cNvPr>
          <p:cNvSpPr txBox="1"/>
          <p:nvPr/>
        </p:nvSpPr>
        <p:spPr>
          <a:xfrm>
            <a:off x="448408" y="1991805"/>
            <a:ext cx="8616461" cy="3340017"/>
          </a:xfrm>
          <a:prstGeom prst="rect">
            <a:avLst/>
          </a:prstGeom>
          <a:noFill/>
        </p:spPr>
        <p:txBody>
          <a:bodyPr wrap="square">
            <a:spAutoFit/>
          </a:bodyPr>
          <a:lstStyle/>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THE NACL SECURITY LAYER FOR VPC SERVES AS A FIREWALL TO MANAGE TRAFFIC ENTERING AND LEAVING ONE OR MORE SUBNETS.</a:t>
            </a:r>
          </a:p>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THE NACL FOR THE DEFAULT VPC IS ACTIVE AND CONNECTED TO THE DEFAULT SUBNETS.</a:t>
            </a:r>
          </a:p>
          <a:p>
            <a:pPr algn="just">
              <a:lnSpc>
                <a:spcPct val="150000"/>
              </a:lnSpc>
            </a:pPr>
            <a:br>
              <a:rPr lang="en-US" sz="3200" b="0" dirty="0">
                <a:solidFill>
                  <a:schemeClr val="bg2">
                    <a:lumMod val="50000"/>
                  </a:schemeClr>
                </a:solidFill>
                <a:effectLst/>
                <a:latin typeface="SF UI Text"/>
              </a:rPr>
            </a:br>
            <a:endParaRPr lang="en-IN" sz="3200" dirty="0">
              <a:solidFill>
                <a:schemeClr val="bg2">
                  <a:lumMod val="50000"/>
                </a:schemeClr>
              </a:solidFill>
              <a:latin typeface="SF UI Text"/>
            </a:endParaRPr>
          </a:p>
        </p:txBody>
      </p:sp>
      <p:sp>
        <p:nvSpPr>
          <p:cNvPr id="8" name="TextBox 7">
            <a:extLst>
              <a:ext uri="{FF2B5EF4-FFF2-40B4-BE49-F238E27FC236}">
                <a16:creationId xmlns:a16="http://schemas.microsoft.com/office/drawing/2014/main" id="{998DB7F4-7ADC-8FAF-5633-3439379DCED3}"/>
              </a:ext>
            </a:extLst>
          </p:cNvPr>
          <p:cNvSpPr txBox="1"/>
          <p:nvPr/>
        </p:nvSpPr>
        <p:spPr>
          <a:xfrm>
            <a:off x="685329" y="1347960"/>
            <a:ext cx="6823301" cy="523220"/>
          </a:xfrm>
          <a:prstGeom prst="rect">
            <a:avLst/>
          </a:prstGeom>
          <a:noFill/>
        </p:spPr>
        <p:txBody>
          <a:bodyPr wrap="square">
            <a:spAutoFit/>
          </a:bodyPr>
          <a:lstStyle/>
          <a:p>
            <a:pPr algn="just" rtl="0" fontAlgn="base">
              <a:spcBef>
                <a:spcPts val="0"/>
              </a:spcBef>
              <a:spcAft>
                <a:spcPts val="0"/>
              </a:spcAft>
            </a:pPr>
            <a:r>
              <a:rPr lang="en-US" sz="2800" b="1" dirty="0">
                <a:solidFill>
                  <a:schemeClr val="bg2">
                    <a:lumMod val="50000"/>
                  </a:schemeClr>
                </a:solidFill>
                <a:latin typeface="SF UI Text"/>
              </a:rPr>
              <a:t>4. NETWORK ACCESS CONTROL</a:t>
            </a:r>
            <a:endParaRPr lang="en-IN" sz="2800" b="1" dirty="0">
              <a:solidFill>
                <a:schemeClr val="bg2">
                  <a:lumMod val="50000"/>
                </a:schemeClr>
              </a:solidFill>
              <a:latin typeface="SF UI Text"/>
            </a:endParaRPr>
          </a:p>
        </p:txBody>
      </p:sp>
      <p:pic>
        <p:nvPicPr>
          <p:cNvPr id="7170" name="Picture 2">
            <a:extLst>
              <a:ext uri="{FF2B5EF4-FFF2-40B4-BE49-F238E27FC236}">
                <a16:creationId xmlns:a16="http://schemas.microsoft.com/office/drawing/2014/main" id="{4391B0D6-245B-A684-4263-46C5AD10F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97" y="4011447"/>
            <a:ext cx="5212005" cy="253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B651-FDF3-A73D-F3B0-B03F640908FD}"/>
              </a:ext>
            </a:extLst>
          </p:cNvPr>
          <p:cNvSpPr>
            <a:spLocks noGrp="1"/>
          </p:cNvSpPr>
          <p:nvPr>
            <p:ph type="title"/>
          </p:nvPr>
        </p:nvSpPr>
        <p:spPr>
          <a:xfrm>
            <a:off x="685332" y="-64740"/>
            <a:ext cx="7773338" cy="1596177"/>
          </a:xfrm>
        </p:spPr>
        <p:txBody>
          <a:bodyPr/>
          <a:lstStyle/>
          <a:p>
            <a:r>
              <a:rPr lang="en-US" b="1" dirty="0">
                <a:latin typeface="Times New Roman" panose="02020603050405020304" pitchFamily="18" charset="0"/>
                <a:cs typeface="Times New Roman" panose="02020603050405020304" pitchFamily="18" charset="0"/>
              </a:rPr>
              <a:t>COMPONETS OF VPC</a:t>
            </a: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C14F2A-9320-BA72-6576-18C9CA21E7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
        <p:nvSpPr>
          <p:cNvPr id="6" name="TextBox 5">
            <a:extLst>
              <a:ext uri="{FF2B5EF4-FFF2-40B4-BE49-F238E27FC236}">
                <a16:creationId xmlns:a16="http://schemas.microsoft.com/office/drawing/2014/main" id="{F521937D-B9AE-D152-FB20-FBB630967A16}"/>
              </a:ext>
            </a:extLst>
          </p:cNvPr>
          <p:cNvSpPr txBox="1"/>
          <p:nvPr/>
        </p:nvSpPr>
        <p:spPr>
          <a:xfrm>
            <a:off x="439617" y="1718959"/>
            <a:ext cx="8361484" cy="2352952"/>
          </a:xfrm>
          <a:prstGeom prst="rect">
            <a:avLst/>
          </a:prstGeom>
          <a:noFill/>
        </p:spPr>
        <p:txBody>
          <a:bodyPr wrap="square">
            <a:spAutoFit/>
          </a:bodyPr>
          <a:lstStyle/>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A TECHNIQUE FOR ALLOCATING IP ADDRESSES AND FOR IP ROUTING IS CALLED CLASSLESS </a:t>
            </a:r>
            <a:r>
              <a:rPr lang="en-US" sz="2000" b="0" i="0" u="sng" strike="noStrike" dirty="0">
                <a:solidFill>
                  <a:schemeClr val="bg2">
                    <a:lumMod val="50000"/>
                  </a:schemeClr>
                </a:solidFill>
                <a:effectLst/>
                <a:latin typeface="SF UI Text"/>
                <a:hlinkClick r:id="rId2">
                  <a:extLst>
                    <a:ext uri="{A12FA001-AC4F-418D-AE19-62706E023703}">
                      <ahyp:hlinkClr xmlns:ahyp="http://schemas.microsoft.com/office/drawing/2018/hyperlinkcolor" val="tx"/>
                    </a:ext>
                  </a:extLst>
                </a:hlinkClick>
              </a:rPr>
              <a:t>INTER-DOMAIN ROUTING (CIDR</a:t>
            </a:r>
            <a:r>
              <a:rPr lang="en-US" sz="2000" b="0" i="0" u="none" strike="noStrike" dirty="0">
                <a:solidFill>
                  <a:schemeClr val="bg2">
                    <a:lumMod val="50000"/>
                  </a:schemeClr>
                </a:solidFill>
                <a:effectLst/>
                <a:latin typeface="SF UI Text"/>
              </a:rPr>
              <a:t>), AND ITS RANGE IS 0-32.</a:t>
            </a:r>
          </a:p>
          <a:p>
            <a:pPr algn="just" rtl="0" fontAlgn="base">
              <a:lnSpc>
                <a:spcPct val="150000"/>
              </a:lnSpc>
              <a:spcBef>
                <a:spcPts val="0"/>
              </a:spcBef>
              <a:spcAft>
                <a:spcPts val="0"/>
              </a:spcAft>
              <a:buFont typeface="Arial" panose="020B0604020202020204" pitchFamily="34" charset="0"/>
              <a:buChar char="•"/>
            </a:pPr>
            <a:r>
              <a:rPr lang="en-US" sz="2000" b="0" i="0" u="none" strike="noStrike" dirty="0">
                <a:solidFill>
                  <a:schemeClr val="bg2">
                    <a:lumMod val="50000"/>
                  </a:schemeClr>
                </a:solidFill>
                <a:effectLst/>
                <a:latin typeface="SF UI Text"/>
              </a:rPr>
              <a:t>WHEN SETTING UP A VPC, WE MUST SPECIFY A SET OF IPV4 ADDRESSES USING </a:t>
            </a:r>
            <a:r>
              <a:rPr lang="en-US" sz="2000" b="0" i="0" u="sng" strike="noStrike" dirty="0">
                <a:solidFill>
                  <a:schemeClr val="bg2">
                    <a:lumMod val="50000"/>
                  </a:schemeClr>
                </a:solidFill>
                <a:effectLst/>
                <a:latin typeface="SF UI Text"/>
                <a:hlinkClick r:id="rId2">
                  <a:extLst>
                    <a:ext uri="{A12FA001-AC4F-418D-AE19-62706E023703}">
                      <ahyp:hlinkClr xmlns:ahyp="http://schemas.microsoft.com/office/drawing/2018/hyperlinkcolor" val="tx"/>
                    </a:ext>
                  </a:extLst>
                </a:hlinkClick>
              </a:rPr>
              <a:t>CLASSLESS INTER-DOMAIN ROUTING (CIDR)</a:t>
            </a:r>
            <a:r>
              <a:rPr lang="en-US" sz="2000" b="0" i="0" u="none" strike="noStrike" dirty="0">
                <a:solidFill>
                  <a:schemeClr val="bg2">
                    <a:lumMod val="50000"/>
                  </a:schemeClr>
                </a:solidFill>
                <a:effectLst/>
                <a:latin typeface="SF UI Text"/>
              </a:rPr>
              <a:t>, FOR (EXAMPLE:10.0.0.0/16 FOR OUR VPC, THIS WILL SERVE AS THE MAIN CIDR BLOCK).</a:t>
            </a:r>
          </a:p>
        </p:txBody>
      </p:sp>
      <p:sp>
        <p:nvSpPr>
          <p:cNvPr id="8" name="TextBox 7">
            <a:extLst>
              <a:ext uri="{FF2B5EF4-FFF2-40B4-BE49-F238E27FC236}">
                <a16:creationId xmlns:a16="http://schemas.microsoft.com/office/drawing/2014/main" id="{998DB7F4-7ADC-8FAF-5633-3439379DCED3}"/>
              </a:ext>
            </a:extLst>
          </p:cNvPr>
          <p:cNvSpPr txBox="1"/>
          <p:nvPr/>
        </p:nvSpPr>
        <p:spPr>
          <a:xfrm>
            <a:off x="685330" y="1183051"/>
            <a:ext cx="7377217" cy="1384995"/>
          </a:xfrm>
          <a:prstGeom prst="rect">
            <a:avLst/>
          </a:prstGeom>
          <a:noFill/>
        </p:spPr>
        <p:txBody>
          <a:bodyPr wrap="square">
            <a:spAutoFit/>
          </a:bodyPr>
          <a:lstStyle/>
          <a:p>
            <a:pPr rtl="0">
              <a:spcBef>
                <a:spcPts val="0"/>
              </a:spcBef>
              <a:spcAft>
                <a:spcPts val="0"/>
              </a:spcAft>
            </a:pPr>
            <a:r>
              <a:rPr lang="en-US" sz="2800" b="1" dirty="0">
                <a:solidFill>
                  <a:schemeClr val="bg2">
                    <a:lumMod val="50000"/>
                  </a:schemeClr>
                </a:solidFill>
                <a:latin typeface="SF UI Text"/>
              </a:rPr>
              <a:t>5. </a:t>
            </a:r>
            <a:r>
              <a:rPr lang="en-IN" sz="2800" b="1" i="0" u="none" strike="noStrike" dirty="0">
                <a:solidFill>
                  <a:schemeClr val="bg2">
                    <a:lumMod val="50000"/>
                  </a:schemeClr>
                </a:solidFill>
                <a:effectLst/>
                <a:latin typeface="SF UI Text"/>
              </a:rPr>
              <a:t>CLASSLESS INTER-DOMAIN ROUTING (CIDR)</a:t>
            </a:r>
            <a:endParaRPr lang="en-IN" sz="2800" b="1" dirty="0">
              <a:solidFill>
                <a:schemeClr val="bg2">
                  <a:lumMod val="50000"/>
                </a:schemeClr>
              </a:solidFill>
              <a:effectLst/>
              <a:latin typeface="SF UI Text"/>
            </a:endParaRPr>
          </a:p>
          <a:p>
            <a:br>
              <a:rPr lang="en-IN" sz="2800" b="1" dirty="0">
                <a:solidFill>
                  <a:schemeClr val="bg2">
                    <a:lumMod val="50000"/>
                  </a:schemeClr>
                </a:solidFill>
                <a:latin typeface="SF UI Text"/>
              </a:rPr>
            </a:br>
            <a:endParaRPr lang="en-IN" sz="2800" b="1" dirty="0">
              <a:solidFill>
                <a:schemeClr val="bg2">
                  <a:lumMod val="50000"/>
                </a:schemeClr>
              </a:solidFill>
              <a:latin typeface="SF UI Text"/>
            </a:endParaRPr>
          </a:p>
        </p:txBody>
      </p:sp>
      <p:pic>
        <p:nvPicPr>
          <p:cNvPr id="8194" name="Picture 2">
            <a:extLst>
              <a:ext uri="{FF2B5EF4-FFF2-40B4-BE49-F238E27FC236}">
                <a16:creationId xmlns:a16="http://schemas.microsoft.com/office/drawing/2014/main" id="{FB248DAD-A7FF-8A3A-3034-8142333B0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4044437"/>
            <a:ext cx="73914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613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55AAD-ACC0-77F7-8A1E-1C787718E9D9}"/>
              </a:ext>
            </a:extLst>
          </p:cNvPr>
          <p:cNvSpPr>
            <a:spLocks noGrp="1"/>
          </p:cNvSpPr>
          <p:nvPr>
            <p:ph type="title"/>
          </p:nvPr>
        </p:nvSpPr>
        <p:spPr>
          <a:xfrm>
            <a:off x="684862" y="389918"/>
            <a:ext cx="7773338" cy="1596177"/>
          </a:xfrm>
        </p:spPr>
        <p:txBody>
          <a:bodyPr/>
          <a:lstStyle/>
          <a:p>
            <a:r>
              <a:rPr lang="en-US" b="1" dirty="0">
                <a:latin typeface="Times New Roman" panose="02020603050405020304" pitchFamily="18" charset="0"/>
                <a:cs typeface="Times New Roman" panose="02020603050405020304" pitchFamily="18" charset="0"/>
              </a:rPr>
              <a:t>BENEFITS OF VPC</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C7108D-7AD5-E5F4-6CAC-C13160A1E03A}"/>
              </a:ext>
            </a:extLst>
          </p:cNvPr>
          <p:cNvSpPr>
            <a:spLocks noGrp="1"/>
          </p:cNvSpPr>
          <p:nvPr>
            <p:ph sz="quarter" idx="13"/>
          </p:nvPr>
        </p:nvSpPr>
        <p:spPr>
          <a:xfrm>
            <a:off x="684862" y="1716946"/>
            <a:ext cx="7772870" cy="3424107"/>
          </a:xfrm>
        </p:spPr>
        <p:txBody>
          <a:bodyPr>
            <a:noAutofit/>
          </a:bodyPr>
          <a:lstStyle/>
          <a:p>
            <a:pPr marL="342900" indent="-342900" algn="just" rtl="0">
              <a:lnSpc>
                <a:spcPct val="150000"/>
              </a:lnSpc>
              <a:spcBef>
                <a:spcPts val="0"/>
              </a:spcBef>
              <a:spcAft>
                <a:spcPts val="0"/>
              </a:spcAft>
              <a:buFont typeface="+mj-lt"/>
              <a:buAutoNum type="arabicPeriod"/>
            </a:pPr>
            <a:r>
              <a:rPr lang="en-US" sz="1700" b="0" i="0" u="none" strike="noStrike" dirty="0">
                <a:solidFill>
                  <a:schemeClr val="bg2">
                    <a:lumMod val="50000"/>
                  </a:schemeClr>
                </a:solidFill>
                <a:effectLst/>
                <a:latin typeface="SF UI Text"/>
              </a:rPr>
              <a:t>Amazon Private Cloud offers advanced security features including security groups and network access controls</a:t>
            </a:r>
            <a:endParaRPr lang="en-US" sz="1700" b="0" dirty="0">
              <a:solidFill>
                <a:schemeClr val="bg2">
                  <a:lumMod val="50000"/>
                </a:schemeClr>
              </a:solidFill>
              <a:effectLst/>
              <a:latin typeface="SF UI Text"/>
            </a:endParaRPr>
          </a:p>
          <a:p>
            <a:pPr marL="342900" indent="-342900" algn="just" rtl="0">
              <a:lnSpc>
                <a:spcPct val="150000"/>
              </a:lnSpc>
              <a:spcBef>
                <a:spcPts val="0"/>
              </a:spcBef>
              <a:spcAft>
                <a:spcPts val="0"/>
              </a:spcAft>
              <a:buFont typeface="+mj-lt"/>
              <a:buAutoNum type="arabicPeriod"/>
            </a:pPr>
            <a:r>
              <a:rPr lang="en-US" sz="1700" b="0" i="0" u="none" strike="noStrike" dirty="0">
                <a:solidFill>
                  <a:schemeClr val="bg2">
                    <a:lumMod val="50000"/>
                  </a:schemeClr>
                </a:solidFill>
                <a:effectLst/>
                <a:latin typeface="SF UI Text"/>
              </a:rPr>
              <a:t>AWS Virtual Private Cloud is easy to deploy and manage via the AWS Management Console</a:t>
            </a:r>
            <a:endParaRPr lang="en-US" sz="1700" b="0" dirty="0">
              <a:solidFill>
                <a:schemeClr val="bg2">
                  <a:lumMod val="50000"/>
                </a:schemeClr>
              </a:solidFill>
              <a:effectLst/>
              <a:latin typeface="SF UI Text"/>
            </a:endParaRPr>
          </a:p>
          <a:p>
            <a:pPr marL="342900" indent="-342900" algn="just" rtl="0">
              <a:lnSpc>
                <a:spcPct val="150000"/>
              </a:lnSpc>
              <a:spcBef>
                <a:spcPts val="0"/>
              </a:spcBef>
              <a:spcAft>
                <a:spcPts val="0"/>
              </a:spcAft>
              <a:buFont typeface="+mj-lt"/>
              <a:buAutoNum type="arabicPeriod"/>
            </a:pPr>
            <a:r>
              <a:rPr lang="en-US" sz="1700" b="0" i="0" u="none" strike="noStrike" dirty="0">
                <a:solidFill>
                  <a:schemeClr val="bg2">
                    <a:lumMod val="50000"/>
                  </a:schemeClr>
                </a:solidFill>
                <a:effectLst/>
                <a:latin typeface="SF UI Text"/>
              </a:rPr>
              <a:t>Ability to simplify workload cloud migration with VMware (virtual machines) Cloud on AWS</a:t>
            </a:r>
            <a:endParaRPr lang="en-US" sz="1700" b="0" dirty="0">
              <a:solidFill>
                <a:schemeClr val="bg2">
                  <a:lumMod val="50000"/>
                </a:schemeClr>
              </a:solidFill>
              <a:effectLst/>
              <a:latin typeface="SF UI Text"/>
            </a:endParaRPr>
          </a:p>
          <a:p>
            <a:pPr marL="342900" indent="-342900" algn="just" rtl="0">
              <a:lnSpc>
                <a:spcPct val="150000"/>
              </a:lnSpc>
              <a:spcBef>
                <a:spcPts val="0"/>
              </a:spcBef>
              <a:spcAft>
                <a:spcPts val="0"/>
              </a:spcAft>
              <a:buFont typeface="+mj-lt"/>
              <a:buAutoNum type="arabicPeriod"/>
            </a:pPr>
            <a:r>
              <a:rPr lang="en-US" sz="1700" b="0" i="0" u="none" strike="noStrike" dirty="0">
                <a:solidFill>
                  <a:schemeClr val="bg2">
                    <a:lumMod val="50000"/>
                  </a:schemeClr>
                </a:solidFill>
                <a:effectLst/>
                <a:latin typeface="SF UI Text"/>
              </a:rPr>
              <a:t>Customizable in allowing users to select their own IP address ranges and create subnet as well as configure route tables and network gateways. AWS also accommodates DNS (Domain Name Systems) via a DNS server</a:t>
            </a:r>
            <a:endParaRPr lang="en-US" sz="1700" b="0" dirty="0">
              <a:solidFill>
                <a:schemeClr val="bg2">
                  <a:lumMod val="50000"/>
                </a:schemeClr>
              </a:solidFill>
              <a:effectLst/>
              <a:latin typeface="SF UI Text"/>
            </a:endParaRPr>
          </a:p>
          <a:p>
            <a:pPr marL="342900" indent="-342900" algn="just" rtl="0">
              <a:lnSpc>
                <a:spcPct val="150000"/>
              </a:lnSpc>
              <a:spcBef>
                <a:spcPts val="0"/>
              </a:spcBef>
              <a:spcAft>
                <a:spcPts val="0"/>
              </a:spcAft>
              <a:buFont typeface="+mj-lt"/>
              <a:buAutoNum type="arabicPeriod"/>
            </a:pPr>
            <a:r>
              <a:rPr lang="en-US" sz="1700" b="0" i="0" u="none" strike="noStrike" dirty="0">
                <a:solidFill>
                  <a:schemeClr val="bg2">
                    <a:lumMod val="50000"/>
                  </a:schemeClr>
                </a:solidFill>
                <a:effectLst/>
                <a:latin typeface="SF UI Text"/>
              </a:rPr>
              <a:t>Amazon Private Cloud is charged on an hourly basis</a:t>
            </a:r>
            <a:endParaRPr lang="en-US" sz="1700" b="0" dirty="0">
              <a:solidFill>
                <a:schemeClr val="bg2">
                  <a:lumMod val="50000"/>
                </a:schemeClr>
              </a:solidFill>
              <a:effectLst/>
              <a:latin typeface="SF UI Text"/>
            </a:endParaRPr>
          </a:p>
          <a:p>
            <a:pPr marL="0" indent="0" algn="just">
              <a:lnSpc>
                <a:spcPct val="150000"/>
              </a:lnSpc>
              <a:buNone/>
            </a:pPr>
            <a:br>
              <a:rPr lang="en-US" sz="1700" b="0" dirty="0">
                <a:solidFill>
                  <a:schemeClr val="bg2">
                    <a:lumMod val="50000"/>
                  </a:schemeClr>
                </a:solidFill>
                <a:effectLst/>
                <a:latin typeface="SF UI Text"/>
              </a:rPr>
            </a:br>
            <a:br>
              <a:rPr lang="en-US" sz="1700" b="0" dirty="0">
                <a:solidFill>
                  <a:schemeClr val="bg2">
                    <a:lumMod val="50000"/>
                  </a:schemeClr>
                </a:solidFill>
                <a:effectLst/>
                <a:latin typeface="SF UI Text"/>
              </a:rPr>
            </a:br>
            <a:br>
              <a:rPr lang="en-US" sz="1700" b="0" dirty="0">
                <a:solidFill>
                  <a:schemeClr val="bg2">
                    <a:lumMod val="50000"/>
                  </a:schemeClr>
                </a:solidFill>
                <a:effectLst/>
                <a:latin typeface="SF UI Text"/>
              </a:rPr>
            </a:br>
            <a:br>
              <a:rPr lang="en-US" sz="1700" b="0" dirty="0">
                <a:solidFill>
                  <a:schemeClr val="bg2">
                    <a:lumMod val="50000"/>
                  </a:schemeClr>
                </a:solidFill>
                <a:effectLst/>
                <a:latin typeface="SF UI Text"/>
              </a:rPr>
            </a:br>
            <a:br>
              <a:rPr lang="en-US" sz="1700" b="0" dirty="0">
                <a:solidFill>
                  <a:schemeClr val="bg2">
                    <a:lumMod val="50000"/>
                  </a:schemeClr>
                </a:solidFill>
                <a:effectLst/>
                <a:latin typeface="SF UI Text"/>
              </a:rPr>
            </a:br>
            <a:endParaRPr lang="en-IN" sz="1700" dirty="0">
              <a:solidFill>
                <a:schemeClr val="bg2">
                  <a:lumMod val="50000"/>
                </a:schemeClr>
              </a:solidFill>
              <a:latin typeface="SF UI Text"/>
            </a:endParaRPr>
          </a:p>
        </p:txBody>
      </p:sp>
      <p:sp>
        <p:nvSpPr>
          <p:cNvPr id="4" name="Slide Number Placeholder 3">
            <a:extLst>
              <a:ext uri="{FF2B5EF4-FFF2-40B4-BE49-F238E27FC236}">
                <a16:creationId xmlns:a16="http://schemas.microsoft.com/office/drawing/2014/main" id="{C6535CA9-04EB-F5DA-D8C5-34AA2FC3CD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3502844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86F31-55A2-685A-27A5-FDEBFAFCE4FD}"/>
              </a:ext>
            </a:extLst>
          </p:cNvPr>
          <p:cNvSpPr>
            <a:spLocks noGrp="1"/>
          </p:cNvSpPr>
          <p:nvPr>
            <p:ph type="title"/>
          </p:nvPr>
        </p:nvSpPr>
        <p:spPr>
          <a:xfrm>
            <a:off x="684862" y="369514"/>
            <a:ext cx="7773338" cy="1596177"/>
          </a:xfrm>
        </p:spPr>
        <p:txBody>
          <a:bodyPr/>
          <a:lstStyle/>
          <a:p>
            <a:r>
              <a:rPr lang="en-US" b="1" dirty="0">
                <a:latin typeface="Times New Roman" panose="02020603050405020304" pitchFamily="18" charset="0"/>
                <a:cs typeface="Times New Roman" panose="02020603050405020304" pitchFamily="18" charset="0"/>
              </a:rPr>
              <a:t>Use cases of vpc</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54E2C4-CD85-0861-674D-A6BE80F06D5D}"/>
              </a:ext>
            </a:extLst>
          </p:cNvPr>
          <p:cNvSpPr>
            <a:spLocks noGrp="1"/>
          </p:cNvSpPr>
          <p:nvPr>
            <p:ph sz="quarter" idx="13"/>
          </p:nvPr>
        </p:nvSpPr>
        <p:spPr>
          <a:xfrm>
            <a:off x="684862" y="2130184"/>
            <a:ext cx="7772870" cy="3424107"/>
          </a:xfrm>
        </p:spPr>
        <p:txBody>
          <a:bodyPr>
            <a:noAutofit/>
          </a:bodyPr>
          <a:lstStyle/>
          <a:p>
            <a:pPr marL="457200" indent="-457200" algn="just" rtl="0">
              <a:lnSpc>
                <a:spcPct val="150000"/>
              </a:lnSpc>
              <a:spcBef>
                <a:spcPts val="0"/>
              </a:spcBef>
              <a:spcAft>
                <a:spcPts val="0"/>
              </a:spcAft>
              <a:buFont typeface="+mj-lt"/>
              <a:buAutoNum type="arabicPeriod"/>
            </a:pPr>
            <a:r>
              <a:rPr lang="en-US" b="0" i="0" u="none" strike="noStrike" dirty="0">
                <a:solidFill>
                  <a:schemeClr val="bg2">
                    <a:lumMod val="50000"/>
                  </a:schemeClr>
                </a:solidFill>
                <a:effectLst/>
                <a:latin typeface="SF UI Text"/>
              </a:rPr>
              <a:t>Using VPC, you can host a public-facing website,  a single-tier basic web application, or just a plain old website.</a:t>
            </a:r>
            <a:endParaRPr lang="en-US" b="0" dirty="0">
              <a:solidFill>
                <a:schemeClr val="bg2">
                  <a:lumMod val="50000"/>
                </a:schemeClr>
              </a:solidFill>
              <a:effectLst/>
              <a:latin typeface="SF UI Text"/>
            </a:endParaRPr>
          </a:p>
          <a:p>
            <a:pPr marL="457200" indent="-457200" algn="just" rtl="0">
              <a:lnSpc>
                <a:spcPct val="150000"/>
              </a:lnSpc>
              <a:spcBef>
                <a:spcPts val="0"/>
              </a:spcBef>
              <a:spcAft>
                <a:spcPts val="0"/>
              </a:spcAft>
              <a:buFont typeface="+mj-lt"/>
              <a:buAutoNum type="arabicPeriod"/>
            </a:pPr>
            <a:r>
              <a:rPr lang="en-US" b="0" i="0" u="none" strike="noStrike" dirty="0">
                <a:solidFill>
                  <a:schemeClr val="bg2">
                    <a:lumMod val="50000"/>
                  </a:schemeClr>
                </a:solidFill>
                <a:effectLst/>
                <a:latin typeface="SF UI Text"/>
              </a:rPr>
              <a:t>The connectivity between our web servers, application servers, and database can be limited by VPC with the help of VPC peering. </a:t>
            </a:r>
            <a:endParaRPr lang="en-US" b="0" dirty="0">
              <a:solidFill>
                <a:schemeClr val="bg2">
                  <a:lumMod val="50000"/>
                </a:schemeClr>
              </a:solidFill>
              <a:effectLst/>
              <a:latin typeface="SF UI Text"/>
            </a:endParaRPr>
          </a:p>
          <a:p>
            <a:pPr marL="457200" indent="-457200" algn="just" rtl="0">
              <a:lnSpc>
                <a:spcPct val="150000"/>
              </a:lnSpc>
              <a:spcBef>
                <a:spcPts val="0"/>
              </a:spcBef>
              <a:spcAft>
                <a:spcPts val="0"/>
              </a:spcAft>
              <a:buFont typeface="+mj-lt"/>
              <a:buAutoNum type="arabicPeriod"/>
            </a:pPr>
            <a:r>
              <a:rPr lang="en-US" b="0" i="0" u="none" strike="noStrike" dirty="0">
                <a:solidFill>
                  <a:schemeClr val="bg2">
                    <a:lumMod val="50000"/>
                  </a:schemeClr>
                </a:solidFill>
                <a:effectLst/>
                <a:latin typeface="SF UI Text"/>
              </a:rPr>
              <a:t>By managing the inbound and outbound connections, we can restrict the incoming and outcoming security of our application.</a:t>
            </a:r>
            <a:endParaRPr lang="en-US" b="0" dirty="0">
              <a:solidFill>
                <a:schemeClr val="bg2">
                  <a:lumMod val="50000"/>
                </a:schemeClr>
              </a:solidFill>
              <a:effectLst/>
              <a:latin typeface="SF UI Text"/>
            </a:endParaRPr>
          </a:p>
          <a:p>
            <a:pPr marL="0" indent="0" algn="just">
              <a:lnSpc>
                <a:spcPct val="150000"/>
              </a:lnSpc>
              <a:buNone/>
            </a:pPr>
            <a:br>
              <a:rPr lang="en-US" b="0" dirty="0">
                <a:solidFill>
                  <a:schemeClr val="bg2">
                    <a:lumMod val="50000"/>
                  </a:schemeClr>
                </a:solidFill>
                <a:effectLst/>
                <a:latin typeface="SF UI Text"/>
              </a:rPr>
            </a:br>
            <a:br>
              <a:rPr lang="en-US" b="0" dirty="0">
                <a:solidFill>
                  <a:schemeClr val="bg2">
                    <a:lumMod val="50000"/>
                  </a:schemeClr>
                </a:solidFill>
                <a:effectLst/>
                <a:latin typeface="SF UI Text"/>
              </a:rPr>
            </a:br>
            <a:br>
              <a:rPr lang="en-US" b="0" dirty="0">
                <a:solidFill>
                  <a:schemeClr val="bg2">
                    <a:lumMod val="50000"/>
                  </a:schemeClr>
                </a:solidFill>
                <a:effectLst/>
                <a:latin typeface="SF UI Text"/>
              </a:rPr>
            </a:br>
            <a:br>
              <a:rPr lang="en-US" b="0" dirty="0">
                <a:solidFill>
                  <a:schemeClr val="bg2">
                    <a:lumMod val="50000"/>
                  </a:schemeClr>
                </a:solidFill>
                <a:effectLst/>
                <a:latin typeface="SF UI Text"/>
              </a:rPr>
            </a:br>
            <a:endParaRPr lang="en-IN" dirty="0">
              <a:solidFill>
                <a:schemeClr val="bg2">
                  <a:lumMod val="50000"/>
                </a:schemeClr>
              </a:solidFill>
              <a:latin typeface="SF UI Text"/>
            </a:endParaRPr>
          </a:p>
        </p:txBody>
      </p:sp>
      <p:sp>
        <p:nvSpPr>
          <p:cNvPr id="4" name="Slide Number Placeholder 3">
            <a:extLst>
              <a:ext uri="{FF2B5EF4-FFF2-40B4-BE49-F238E27FC236}">
                <a16:creationId xmlns:a16="http://schemas.microsoft.com/office/drawing/2014/main" id="{769F1BCA-0C42-3091-CBB9-021E4DDA2D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738524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AA88-06D6-85C4-97E9-9CDB2E95159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is Amazon Route 53 ?</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FA6957-050C-BF24-0343-7BECA8F61271}"/>
              </a:ext>
            </a:extLst>
          </p:cNvPr>
          <p:cNvSpPr>
            <a:spLocks noGrp="1"/>
          </p:cNvSpPr>
          <p:nvPr>
            <p:ph sz="quarter" idx="13"/>
          </p:nvPr>
        </p:nvSpPr>
        <p:spPr/>
        <p:txBody>
          <a:bodyPr/>
          <a:lstStyle/>
          <a:p>
            <a:pPr marL="0" indent="0">
              <a:buNone/>
            </a:pPr>
            <a:endParaRPr lang="en-US" dirty="0">
              <a:solidFill>
                <a:schemeClr val="tx2"/>
              </a:solidFill>
              <a:latin typeface="SF UI Text"/>
            </a:endParaRPr>
          </a:p>
          <a:p>
            <a:pPr marL="0" indent="0">
              <a:buNone/>
            </a:pPr>
            <a:r>
              <a:rPr lang="en-US" dirty="0">
                <a:solidFill>
                  <a:schemeClr val="tx2"/>
                </a:solidFill>
                <a:latin typeface="SF UI Text"/>
              </a:rPr>
              <a:t>AWS Route 53 is a highly available and scalable DNS web service. It gives businesses and developers a cost-effective way to route end users to internet applications by translating the domain names into IP addresses </a:t>
            </a:r>
            <a:endParaRPr lang="en-IN" dirty="0">
              <a:solidFill>
                <a:schemeClr val="tx2"/>
              </a:solidFill>
              <a:latin typeface="SF UI Text"/>
            </a:endParaRPr>
          </a:p>
        </p:txBody>
      </p:sp>
      <p:sp>
        <p:nvSpPr>
          <p:cNvPr id="4" name="Slide Number Placeholder 3">
            <a:extLst>
              <a:ext uri="{FF2B5EF4-FFF2-40B4-BE49-F238E27FC236}">
                <a16:creationId xmlns:a16="http://schemas.microsoft.com/office/drawing/2014/main" id="{AE0DAC31-3C69-EA16-24B3-A0637B881F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1840237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97F01-D137-E770-D221-A2116A6BD7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48</a:t>
            </a:fld>
            <a:endParaRPr lang="en-US" sz="1800">
              <a:latin typeface="Calibri"/>
              <a:ea typeface="Calibri"/>
              <a:cs typeface="Calibri"/>
              <a:sym typeface="Calibri"/>
            </a:endParaRPr>
          </a:p>
        </p:txBody>
      </p:sp>
      <p:pic>
        <p:nvPicPr>
          <p:cNvPr id="3" name="Picture 2">
            <a:extLst>
              <a:ext uri="{FF2B5EF4-FFF2-40B4-BE49-F238E27FC236}">
                <a16:creationId xmlns:a16="http://schemas.microsoft.com/office/drawing/2014/main" id="{7638BFD5-15B1-49E5-7055-7B7397F86DA2}"/>
              </a:ext>
            </a:extLst>
          </p:cNvPr>
          <p:cNvPicPr>
            <a:picLocks noChangeAspect="1"/>
          </p:cNvPicPr>
          <p:nvPr/>
        </p:nvPicPr>
        <p:blipFill>
          <a:blip r:embed="rId2"/>
          <a:stretch>
            <a:fillRect/>
          </a:stretch>
        </p:blipFill>
        <p:spPr>
          <a:xfrm>
            <a:off x="347106" y="1670538"/>
            <a:ext cx="8449788" cy="4088424"/>
          </a:xfrm>
          <a:prstGeom prst="rect">
            <a:avLst/>
          </a:prstGeom>
        </p:spPr>
      </p:pic>
    </p:spTree>
    <p:extLst>
      <p:ext uri="{BB962C8B-B14F-4D97-AF65-F5344CB8AC3E}">
        <p14:creationId xmlns:p14="http://schemas.microsoft.com/office/powerpoint/2010/main" val="2482514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42CB-2B75-ABA9-A529-7176ADD2C977}"/>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Why do we use Amazon Route 53 ?</a:t>
            </a:r>
            <a:endParaRPr lang="en-IN"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993D810-F16A-1E1E-511B-5E5B50024E85}"/>
              </a:ext>
            </a:extLst>
          </p:cNvPr>
          <p:cNvPicPr>
            <a:picLocks noGrp="1" noChangeAspect="1"/>
          </p:cNvPicPr>
          <p:nvPr>
            <p:ph sz="quarter" idx="13"/>
          </p:nvPr>
        </p:nvPicPr>
        <p:blipFill>
          <a:blip r:embed="rId2"/>
          <a:stretch>
            <a:fillRect/>
          </a:stretch>
        </p:blipFill>
        <p:spPr>
          <a:xfrm>
            <a:off x="685332" y="2561046"/>
            <a:ext cx="7773337" cy="3795792"/>
          </a:xfrm>
          <a:prstGeom prst="rect">
            <a:avLst/>
          </a:prstGeom>
        </p:spPr>
      </p:pic>
      <p:sp>
        <p:nvSpPr>
          <p:cNvPr id="4" name="Slide Number Placeholder 3">
            <a:extLst>
              <a:ext uri="{FF2B5EF4-FFF2-40B4-BE49-F238E27FC236}">
                <a16:creationId xmlns:a16="http://schemas.microsoft.com/office/drawing/2014/main" id="{968C7ECC-7613-BC4F-ECB9-34157A635A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spTree>
    <p:extLst>
      <p:ext uri="{BB962C8B-B14F-4D97-AF65-F5344CB8AC3E}">
        <p14:creationId xmlns:p14="http://schemas.microsoft.com/office/powerpoint/2010/main" val="83849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AWS</a:t>
            </a:r>
          </a:p>
        </p:txBody>
      </p:sp>
      <p:sp>
        <p:nvSpPr>
          <p:cNvPr id="3" name="Content Placeholder 2"/>
          <p:cNvSpPr>
            <a:spLocks noGrp="1"/>
          </p:cNvSpPr>
          <p:nvPr>
            <p:ph idx="1"/>
          </p:nvPr>
        </p:nvSpPr>
        <p:spPr/>
        <p:txBody>
          <a:bodyPr>
            <a:normAutofit fontScale="70000" lnSpcReduction="20000"/>
          </a:bodyPr>
          <a:lstStyle/>
          <a:p>
            <a:r>
              <a:rPr lang="en-US" dirty="0"/>
              <a:t>Grew out of Amazon’s need to rapidly provision and configure machines of standard configurations for its own business.</a:t>
            </a:r>
          </a:p>
          <a:p>
            <a:r>
              <a:rPr lang="en-US" dirty="0"/>
              <a:t>Early 2000s – Both private and shared data centers began using virtualization to perform “server consolidation”</a:t>
            </a:r>
          </a:p>
          <a:p>
            <a:r>
              <a:rPr lang="en-US" dirty="0"/>
              <a:t>2003 – Internal memo by Chris Pinkham describing an “infrastructure service for the world.”</a:t>
            </a:r>
          </a:p>
          <a:p>
            <a:r>
              <a:rPr lang="en-US" dirty="0"/>
              <a:t>2006 – S3 first deployed in the spring, EC2 in the fall</a:t>
            </a:r>
          </a:p>
          <a:p>
            <a:r>
              <a:rPr lang="en-US" dirty="0"/>
              <a:t>2008 – Elastic Block Store available.</a:t>
            </a:r>
          </a:p>
          <a:p>
            <a:r>
              <a:rPr lang="en-US" dirty="0"/>
              <a:t>2009 – Relational Database Service</a:t>
            </a:r>
          </a:p>
          <a:p>
            <a:r>
              <a:rPr lang="en-US" dirty="0"/>
              <a:t>2012 – </a:t>
            </a:r>
            <a:r>
              <a:rPr lang="en-US" dirty="0" err="1"/>
              <a:t>DynamoDB</a:t>
            </a:r>
            <a:endParaRPr lang="en-US" dirty="0"/>
          </a:p>
          <a:p>
            <a:r>
              <a:rPr lang="en-US" b="1" dirty="0"/>
              <a:t>Does it turn a profit?</a:t>
            </a:r>
          </a:p>
        </p:txBody>
      </p:sp>
    </p:spTree>
    <p:extLst>
      <p:ext uri="{BB962C8B-B14F-4D97-AF65-F5344CB8AC3E}">
        <p14:creationId xmlns:p14="http://schemas.microsoft.com/office/powerpoint/2010/main" val="465149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DB72-2072-87D1-80EF-84694FAC9A22}"/>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Working of Route 53</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70D310-95B1-C879-F674-2BE461301D58}"/>
              </a:ext>
            </a:extLst>
          </p:cNvPr>
          <p:cNvSpPr>
            <a:spLocks noGrp="1"/>
          </p:cNvSpPr>
          <p:nvPr>
            <p:ph sz="quarter" idx="13"/>
          </p:nvPr>
        </p:nvSpPr>
        <p:spPr>
          <a:xfrm>
            <a:off x="685330" y="2367093"/>
            <a:ext cx="7772870" cy="4183176"/>
          </a:xfrm>
        </p:spPr>
        <p:txBody>
          <a:bodyPr>
            <a:normAutofit fontScale="92500" lnSpcReduction="20000"/>
          </a:bodyPr>
          <a:lstStyle/>
          <a:p>
            <a:pPr marL="0" lvl="0" indent="0" algn="just" rtl="0">
              <a:spcBef>
                <a:spcPts val="0"/>
              </a:spcBef>
              <a:spcAft>
                <a:spcPts val="0"/>
              </a:spcAft>
              <a:buNone/>
            </a:pPr>
            <a:r>
              <a:rPr lang="en-US" sz="2200" dirty="0">
                <a:solidFill>
                  <a:schemeClr val="tx2"/>
                </a:solidFill>
                <a:latin typeface="SF UI Text"/>
                <a:sym typeface="Nunito Medium"/>
              </a:rPr>
              <a:t>The global infrastructure called the </a:t>
            </a:r>
            <a:r>
              <a:rPr lang="en-US" sz="2200" dirty="0">
                <a:solidFill>
                  <a:schemeClr val="tx2"/>
                </a:solidFill>
                <a:latin typeface="SF UI Text"/>
                <a:sym typeface="Nunito"/>
              </a:rPr>
              <a:t>Domain Name System (DNS)</a:t>
            </a:r>
            <a:r>
              <a:rPr lang="en-US" sz="2200" dirty="0">
                <a:solidFill>
                  <a:schemeClr val="tx2"/>
                </a:solidFill>
                <a:latin typeface="SF UI Text"/>
                <a:sym typeface="Nunito Medium"/>
              </a:rPr>
              <a:t> translates human-readable hostnames into numerical IP addresses. IP addresses on the cloud can change frequently, as services move between data centers and physical machines. This means the translation and communication process is complex.</a:t>
            </a:r>
          </a:p>
          <a:p>
            <a:pPr marL="0" lvl="0" indent="0" algn="just" rtl="0">
              <a:spcBef>
                <a:spcPts val="1100"/>
              </a:spcBef>
              <a:spcAft>
                <a:spcPts val="0"/>
              </a:spcAft>
              <a:buNone/>
            </a:pPr>
            <a:r>
              <a:rPr lang="en-US" sz="2200" dirty="0">
                <a:solidFill>
                  <a:schemeClr val="tx2"/>
                </a:solidFill>
                <a:latin typeface="SF UI Text"/>
                <a:sym typeface="Nunito Medium"/>
              </a:rPr>
              <a:t>Organizations that run machines in the cloud using Amazon Web Services (AWS) need an AWS DNS solution—a way to correctly translate user requests into Amazon IP addresses while adapting to cloud changes and quickly propagating them to DNS clients.</a:t>
            </a:r>
          </a:p>
          <a:p>
            <a:pPr marL="0" lvl="0" indent="0" algn="just" rtl="0">
              <a:spcBef>
                <a:spcPts val="1100"/>
              </a:spcBef>
              <a:spcAft>
                <a:spcPts val="0"/>
              </a:spcAft>
              <a:buNone/>
            </a:pPr>
            <a:r>
              <a:rPr lang="en-US" sz="2200" dirty="0">
                <a:solidFill>
                  <a:schemeClr val="tx2"/>
                </a:solidFill>
                <a:latin typeface="SF UI Text"/>
                <a:sym typeface="Nunito"/>
              </a:rPr>
              <a:t>AWS Route 53 is Amazon’s official DNS solution.</a:t>
            </a:r>
          </a:p>
          <a:p>
            <a:endParaRPr lang="en-IN" dirty="0">
              <a:solidFill>
                <a:schemeClr val="tx2"/>
              </a:solidFill>
            </a:endParaRPr>
          </a:p>
        </p:txBody>
      </p:sp>
      <p:sp>
        <p:nvSpPr>
          <p:cNvPr id="4" name="Slide Number Placeholder 3">
            <a:extLst>
              <a:ext uri="{FF2B5EF4-FFF2-40B4-BE49-F238E27FC236}">
                <a16:creationId xmlns:a16="http://schemas.microsoft.com/office/drawing/2014/main" id="{52EB6EB5-7B69-1E04-7AD8-4795E8BB455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Tree>
    <p:extLst>
      <p:ext uri="{BB962C8B-B14F-4D97-AF65-F5344CB8AC3E}">
        <p14:creationId xmlns:p14="http://schemas.microsoft.com/office/powerpoint/2010/main" val="1294443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811A6E-7905-D528-8267-E1E1075993A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51</a:t>
            </a:fld>
            <a:endParaRPr lang="en-US" sz="1800">
              <a:latin typeface="Calibri"/>
              <a:ea typeface="Calibri"/>
              <a:cs typeface="Calibri"/>
              <a:sym typeface="Calibri"/>
            </a:endParaRPr>
          </a:p>
        </p:txBody>
      </p:sp>
      <p:pic>
        <p:nvPicPr>
          <p:cNvPr id="3" name="Picture 2">
            <a:extLst>
              <a:ext uri="{FF2B5EF4-FFF2-40B4-BE49-F238E27FC236}">
                <a16:creationId xmlns:a16="http://schemas.microsoft.com/office/drawing/2014/main" id="{DC76DEE2-84C5-4094-54D0-6CE0ADE742E7}"/>
              </a:ext>
            </a:extLst>
          </p:cNvPr>
          <p:cNvPicPr>
            <a:picLocks noChangeAspect="1"/>
          </p:cNvPicPr>
          <p:nvPr/>
        </p:nvPicPr>
        <p:blipFill>
          <a:blip r:embed="rId2"/>
          <a:stretch>
            <a:fillRect/>
          </a:stretch>
        </p:blipFill>
        <p:spPr>
          <a:xfrm>
            <a:off x="685330" y="1415562"/>
            <a:ext cx="7751869" cy="4467714"/>
          </a:xfrm>
          <a:prstGeom prst="rect">
            <a:avLst/>
          </a:prstGeom>
        </p:spPr>
      </p:pic>
    </p:spTree>
    <p:extLst>
      <p:ext uri="{BB962C8B-B14F-4D97-AF65-F5344CB8AC3E}">
        <p14:creationId xmlns:p14="http://schemas.microsoft.com/office/powerpoint/2010/main" val="2931788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9C417B-B8E9-C1FC-4806-BA96D0A2204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sp>
        <p:nvSpPr>
          <p:cNvPr id="5" name="Title 1">
            <a:extLst>
              <a:ext uri="{FF2B5EF4-FFF2-40B4-BE49-F238E27FC236}">
                <a16:creationId xmlns:a16="http://schemas.microsoft.com/office/drawing/2014/main" id="{6B7D4CAF-5833-6367-25B7-C97C307DB73D}"/>
              </a:ext>
            </a:extLst>
          </p:cNvPr>
          <p:cNvSpPr>
            <a:spLocks noGrp="1"/>
          </p:cNvSpPr>
          <p:nvPr>
            <p:ph sz="quarter" idx="13"/>
          </p:nvPr>
        </p:nvSpPr>
        <p:spPr>
          <a:xfrm>
            <a:off x="685800" y="219075"/>
            <a:ext cx="7772400" cy="6375400"/>
          </a:xfrm>
        </p:spPr>
        <p:txBody>
          <a:bodyPr>
            <a:normAutofit fontScale="85000" lnSpcReduction="10000"/>
          </a:bodyPr>
          <a:lstStyle/>
          <a:p>
            <a:pPr marL="457200" lvl="0" indent="-317500" algn="just" rtl="0">
              <a:lnSpc>
                <a:spcPct val="130000"/>
              </a:lnSpc>
              <a:spcBef>
                <a:spcPts val="0"/>
              </a:spcBef>
              <a:spcAft>
                <a:spcPts val="0"/>
              </a:spcAft>
              <a:buSzPts val="1400"/>
              <a:buFont typeface="Nunito Medium"/>
              <a:buAutoNum type="arabicPeriod"/>
            </a:pPr>
            <a:r>
              <a:rPr lang="en-US" sz="2000" dirty="0">
                <a:solidFill>
                  <a:schemeClr val="tx2"/>
                </a:solidFill>
                <a:latin typeface="SF UI Text"/>
                <a:ea typeface="Nunito Medium"/>
                <a:cs typeface="Nunito Medium"/>
                <a:sym typeface="Nunito Medium"/>
              </a:rPr>
              <a:t>A user accesses an address managed by Route 53, www.website.com, which leads to an AWS-hosted machine.</a:t>
            </a:r>
          </a:p>
          <a:p>
            <a:pPr marL="457200" lvl="0" indent="-317500" algn="just" rtl="0">
              <a:lnSpc>
                <a:spcPct val="130000"/>
              </a:lnSpc>
              <a:spcBef>
                <a:spcPts val="0"/>
              </a:spcBef>
              <a:spcAft>
                <a:spcPts val="0"/>
              </a:spcAft>
              <a:buSzPts val="1400"/>
              <a:buFont typeface="Nunito Medium"/>
              <a:buAutoNum type="arabicPeriod"/>
            </a:pPr>
            <a:r>
              <a:rPr lang="en-US" sz="2000" dirty="0">
                <a:solidFill>
                  <a:schemeClr val="tx2"/>
                </a:solidFill>
                <a:latin typeface="SF UI Text"/>
                <a:ea typeface="Nunito Medium"/>
                <a:cs typeface="Nunito Medium"/>
                <a:sym typeface="Nunito Medium"/>
              </a:rPr>
              <a:t>Typically managed by the local network or ISP, the user’s DNS resolver receives the request for www.website.com routed by AWS Route 53 and forwards it to a DNS root server.</a:t>
            </a:r>
          </a:p>
          <a:p>
            <a:pPr marL="457200" lvl="0" indent="-317500" algn="just" rtl="0">
              <a:lnSpc>
                <a:spcPct val="130000"/>
              </a:lnSpc>
              <a:spcBef>
                <a:spcPts val="0"/>
              </a:spcBef>
              <a:spcAft>
                <a:spcPts val="0"/>
              </a:spcAft>
              <a:buSzPts val="1400"/>
              <a:buFont typeface="Nunito Medium"/>
              <a:buAutoNum type="arabicPeriod"/>
            </a:pPr>
            <a:r>
              <a:rPr lang="en-US" sz="2000" dirty="0">
                <a:solidFill>
                  <a:schemeClr val="tx2"/>
                </a:solidFill>
                <a:latin typeface="SF UI Text"/>
                <a:ea typeface="Nunito Medium"/>
                <a:cs typeface="Nunito Medium"/>
                <a:sym typeface="Nunito Medium"/>
              </a:rPr>
              <a:t>The DNS resolver forwards the TLD name servers for “.com” domains the user requests.</a:t>
            </a:r>
          </a:p>
          <a:p>
            <a:pPr marL="457200" lvl="0" indent="-317500" algn="just" rtl="0">
              <a:lnSpc>
                <a:spcPct val="130000"/>
              </a:lnSpc>
              <a:spcBef>
                <a:spcPts val="0"/>
              </a:spcBef>
              <a:spcAft>
                <a:spcPts val="0"/>
              </a:spcAft>
              <a:buSzPts val="1400"/>
              <a:buFont typeface="Nunito Medium"/>
              <a:buAutoNum type="arabicPeriod"/>
            </a:pPr>
            <a:r>
              <a:rPr lang="en-US" sz="2000" dirty="0">
                <a:solidFill>
                  <a:schemeClr val="tx2"/>
                </a:solidFill>
                <a:latin typeface="SF UI Text"/>
                <a:ea typeface="Nunito Medium"/>
                <a:cs typeface="Nunito Medium"/>
                <a:sym typeface="Nunito Medium"/>
              </a:rPr>
              <a:t>The resolver acquires the four authoritative Amazon Route 53 name servers that host the domain’s DNS zone.</a:t>
            </a:r>
          </a:p>
          <a:p>
            <a:pPr marL="457200" lvl="0" indent="-317500" algn="just" rtl="0">
              <a:lnSpc>
                <a:spcPct val="130000"/>
              </a:lnSpc>
              <a:spcBef>
                <a:spcPts val="0"/>
              </a:spcBef>
              <a:spcAft>
                <a:spcPts val="0"/>
              </a:spcAft>
              <a:buSzPts val="1400"/>
              <a:buFont typeface="Nunito Medium"/>
              <a:buAutoNum type="arabicPeriod"/>
            </a:pPr>
            <a:r>
              <a:rPr lang="en-US" sz="2000" dirty="0">
                <a:solidFill>
                  <a:schemeClr val="tx2"/>
                </a:solidFill>
                <a:latin typeface="SF UI Text"/>
                <a:ea typeface="Nunito Medium"/>
                <a:cs typeface="Nunito Medium"/>
                <a:sym typeface="Nunito Medium"/>
              </a:rPr>
              <a:t>The DNS resolver selects one of the four AWS Route 53 servers, and requests details for www.website.com.</a:t>
            </a:r>
          </a:p>
          <a:p>
            <a:pPr marL="457200" lvl="0" indent="-317500" algn="just" rtl="0">
              <a:lnSpc>
                <a:spcPct val="130000"/>
              </a:lnSpc>
              <a:spcBef>
                <a:spcPts val="0"/>
              </a:spcBef>
              <a:spcAft>
                <a:spcPts val="0"/>
              </a:spcAft>
              <a:buSzPts val="1400"/>
              <a:buFont typeface="Nunito Medium"/>
              <a:buAutoNum type="arabicPeriod"/>
            </a:pPr>
            <a:r>
              <a:rPr lang="en-US" sz="2000" dirty="0">
                <a:solidFill>
                  <a:schemeClr val="tx2"/>
                </a:solidFill>
                <a:latin typeface="SF UI Text"/>
                <a:ea typeface="Nunito Medium"/>
                <a:cs typeface="Nunito Medium"/>
                <a:sym typeface="Nunito Medium"/>
              </a:rPr>
              <a:t>The Route 53 name server searches the DNS zone for the www.website.com IP address and other relevant information and returns it to the DNS resolver.</a:t>
            </a:r>
          </a:p>
          <a:p>
            <a:pPr marL="457200" lvl="0" indent="-317500" algn="just" rtl="0">
              <a:lnSpc>
                <a:spcPct val="130000"/>
              </a:lnSpc>
              <a:spcBef>
                <a:spcPts val="0"/>
              </a:spcBef>
              <a:spcAft>
                <a:spcPts val="0"/>
              </a:spcAft>
              <a:buSzPts val="1400"/>
              <a:buFont typeface="Nunito Medium"/>
              <a:buAutoNum type="arabicPeriod"/>
            </a:pPr>
            <a:r>
              <a:rPr lang="en-US" sz="2000" dirty="0">
                <a:solidFill>
                  <a:schemeClr val="tx2"/>
                </a:solidFill>
                <a:latin typeface="SF UI Text"/>
                <a:ea typeface="Nunito Medium"/>
                <a:cs typeface="Nunito Medium"/>
                <a:sym typeface="Nunito Medium"/>
              </a:rPr>
              <a:t>As specified by the Time to Live (TTL) parameter, the DNS resolver caches the IP address locally, and of course returns it to the user’s web browser.</a:t>
            </a:r>
          </a:p>
          <a:p>
            <a:pPr marL="457200" lvl="0" indent="-317500" algn="just" rtl="0">
              <a:lnSpc>
                <a:spcPct val="130000"/>
              </a:lnSpc>
              <a:spcBef>
                <a:spcPts val="0"/>
              </a:spcBef>
              <a:spcAft>
                <a:spcPts val="0"/>
              </a:spcAft>
              <a:buSzPts val="1400"/>
              <a:buFont typeface="Nunito Medium"/>
              <a:buAutoNum type="arabicPeriod"/>
            </a:pPr>
            <a:r>
              <a:rPr lang="en-US" sz="2000" dirty="0">
                <a:solidFill>
                  <a:schemeClr val="tx2"/>
                </a:solidFill>
                <a:latin typeface="SF UI Text"/>
                <a:ea typeface="Nunito Medium"/>
                <a:cs typeface="Nunito Medium"/>
                <a:sym typeface="Nunito Medium"/>
              </a:rPr>
              <a:t>The browser uses the IP address the resolver provides to contact Amazon-hosted services such as the web server.</a:t>
            </a:r>
          </a:p>
          <a:p>
            <a:pPr marL="457200" lvl="0" indent="-317500" algn="just" rtl="0">
              <a:lnSpc>
                <a:spcPct val="130000"/>
              </a:lnSpc>
              <a:spcBef>
                <a:spcPts val="0"/>
              </a:spcBef>
              <a:spcAft>
                <a:spcPts val="0"/>
              </a:spcAft>
              <a:buSzPts val="1400"/>
              <a:buFont typeface="Nunito Medium"/>
              <a:buAutoNum type="arabicPeriod"/>
            </a:pPr>
            <a:r>
              <a:rPr lang="en-US" sz="2000" dirty="0">
                <a:solidFill>
                  <a:schemeClr val="tx2"/>
                </a:solidFill>
                <a:latin typeface="SF UI Text"/>
                <a:ea typeface="Nunito Medium"/>
                <a:cs typeface="Nunito Medium"/>
                <a:sym typeface="Nunito Medium"/>
              </a:rPr>
              <a:t>The user’s web browser displays the website.</a:t>
            </a:r>
          </a:p>
          <a:p>
            <a:endParaRPr lang="en-IN" dirty="0"/>
          </a:p>
        </p:txBody>
      </p:sp>
    </p:spTree>
    <p:extLst>
      <p:ext uri="{BB962C8B-B14F-4D97-AF65-F5344CB8AC3E}">
        <p14:creationId xmlns:p14="http://schemas.microsoft.com/office/powerpoint/2010/main" val="1197298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A7D1CC-FA89-D44A-CC82-29F31E3970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53</a:t>
            </a:fld>
            <a:endParaRPr lang="en-US" sz="1800">
              <a:latin typeface="Calibri"/>
              <a:ea typeface="Calibri"/>
              <a:cs typeface="Calibri"/>
              <a:sym typeface="Calibri"/>
            </a:endParaRPr>
          </a:p>
        </p:txBody>
      </p:sp>
      <p:pic>
        <p:nvPicPr>
          <p:cNvPr id="3" name="Picture 2">
            <a:extLst>
              <a:ext uri="{FF2B5EF4-FFF2-40B4-BE49-F238E27FC236}">
                <a16:creationId xmlns:a16="http://schemas.microsoft.com/office/drawing/2014/main" id="{CA7DBD7E-BF9E-7654-F5A2-7358A168DE7C}"/>
              </a:ext>
            </a:extLst>
          </p:cNvPr>
          <p:cNvPicPr>
            <a:picLocks noChangeAspect="1"/>
          </p:cNvPicPr>
          <p:nvPr/>
        </p:nvPicPr>
        <p:blipFill>
          <a:blip r:embed="rId2"/>
          <a:stretch>
            <a:fillRect/>
          </a:stretch>
        </p:blipFill>
        <p:spPr>
          <a:xfrm>
            <a:off x="389781" y="984737"/>
            <a:ext cx="8364437" cy="5336931"/>
          </a:xfrm>
          <a:prstGeom prst="rect">
            <a:avLst/>
          </a:prstGeom>
        </p:spPr>
      </p:pic>
    </p:spTree>
    <p:extLst>
      <p:ext uri="{BB962C8B-B14F-4D97-AF65-F5344CB8AC3E}">
        <p14:creationId xmlns:p14="http://schemas.microsoft.com/office/powerpoint/2010/main" val="745985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4443B3-A40C-8A2A-BEE4-E7489E3FFA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54</a:t>
            </a:fld>
            <a:endParaRPr lang="en-US" sz="1800">
              <a:latin typeface="Calibri"/>
              <a:ea typeface="Calibri"/>
              <a:cs typeface="Calibri"/>
              <a:sym typeface="Calibri"/>
            </a:endParaRPr>
          </a:p>
        </p:txBody>
      </p:sp>
      <p:pic>
        <p:nvPicPr>
          <p:cNvPr id="3" name="Picture 2">
            <a:extLst>
              <a:ext uri="{FF2B5EF4-FFF2-40B4-BE49-F238E27FC236}">
                <a16:creationId xmlns:a16="http://schemas.microsoft.com/office/drawing/2014/main" id="{33801DD3-5CC5-9B27-9500-5E11F7A5C195}"/>
              </a:ext>
            </a:extLst>
          </p:cNvPr>
          <p:cNvPicPr>
            <a:picLocks noChangeAspect="1"/>
          </p:cNvPicPr>
          <p:nvPr/>
        </p:nvPicPr>
        <p:blipFill>
          <a:blip r:embed="rId2"/>
          <a:stretch>
            <a:fillRect/>
          </a:stretch>
        </p:blipFill>
        <p:spPr>
          <a:xfrm>
            <a:off x="664125" y="1011116"/>
            <a:ext cx="7815749" cy="5125916"/>
          </a:xfrm>
          <a:prstGeom prst="rect">
            <a:avLst/>
          </a:prstGeom>
        </p:spPr>
      </p:pic>
    </p:spTree>
    <p:extLst>
      <p:ext uri="{BB962C8B-B14F-4D97-AF65-F5344CB8AC3E}">
        <p14:creationId xmlns:p14="http://schemas.microsoft.com/office/powerpoint/2010/main" val="4022205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A548-1D1B-202A-C832-A057C64B825E}"/>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Features of AWS Route 53</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048864-9B81-29EA-EB7E-BC0174A42FC9}"/>
              </a:ext>
            </a:extLst>
          </p:cNvPr>
          <p:cNvSpPr>
            <a:spLocks noGrp="1"/>
          </p:cNvSpPr>
          <p:nvPr>
            <p:ph sz="quarter" idx="13"/>
          </p:nvPr>
        </p:nvSpPr>
        <p:spPr/>
        <p:txBody>
          <a:bodyPr>
            <a:normAutofit/>
          </a:bodyPr>
          <a:lstStyle/>
          <a:p>
            <a:pPr marL="0" lvl="0" indent="0" algn="just" rtl="0">
              <a:spcBef>
                <a:spcPts val="0"/>
              </a:spcBef>
              <a:spcAft>
                <a:spcPts val="0"/>
              </a:spcAft>
              <a:buNone/>
            </a:pPr>
            <a:r>
              <a:rPr lang="en-US" sz="2800" b="1" dirty="0">
                <a:solidFill>
                  <a:schemeClr val="tx2"/>
                </a:solidFill>
                <a:latin typeface="SF UI Text"/>
                <a:ea typeface="Nunito"/>
                <a:cs typeface="Nunito"/>
                <a:sym typeface="Nunito"/>
              </a:rPr>
              <a:t>1. Route 53 Resolver :</a:t>
            </a:r>
          </a:p>
          <a:p>
            <a:pPr marL="457200" lvl="0" indent="0" algn="just" rtl="0">
              <a:spcBef>
                <a:spcPts val="0"/>
              </a:spcBef>
              <a:spcAft>
                <a:spcPts val="0"/>
              </a:spcAft>
              <a:buNone/>
            </a:pPr>
            <a:r>
              <a:rPr lang="en-US" sz="2400" b="1" dirty="0">
                <a:latin typeface="SF UI Text"/>
                <a:ea typeface="Nunito"/>
                <a:cs typeface="Nunito"/>
                <a:sym typeface="Nunito"/>
              </a:rPr>
              <a:t> </a:t>
            </a:r>
            <a:br>
              <a:rPr lang="en-US" sz="2000" dirty="0">
                <a:latin typeface="SF UI Text"/>
                <a:ea typeface="Nunito Medium"/>
                <a:cs typeface="Nunito Medium"/>
                <a:sym typeface="Nunito Medium"/>
              </a:rPr>
            </a:br>
            <a:r>
              <a:rPr lang="en-US" sz="2000" dirty="0">
                <a:solidFill>
                  <a:schemeClr val="tx2"/>
                </a:solidFill>
                <a:latin typeface="SF UI Text"/>
                <a:ea typeface="Nunito Medium"/>
                <a:cs typeface="Nunito Medium"/>
                <a:sym typeface="Nunito Medium"/>
              </a:rPr>
              <a:t>AWS Route 53 Resolver is a service that helps you resolve domain names within your Amazon Virtual Private Cloud (VPC) or on-premises network. It enables DNS resolution for your resources, allowing you to route traffic both within your VPC and to external resources, like the internet.</a:t>
            </a:r>
          </a:p>
          <a:p>
            <a:endParaRPr lang="en-IN" dirty="0"/>
          </a:p>
        </p:txBody>
      </p:sp>
      <p:sp>
        <p:nvSpPr>
          <p:cNvPr id="4" name="Slide Number Placeholder 3">
            <a:extLst>
              <a:ext uri="{FF2B5EF4-FFF2-40B4-BE49-F238E27FC236}">
                <a16:creationId xmlns:a16="http://schemas.microsoft.com/office/drawing/2014/main" id="{A0ED94FF-4228-381C-4D4D-04E2490FB0A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spTree>
    <p:extLst>
      <p:ext uri="{BB962C8B-B14F-4D97-AF65-F5344CB8AC3E}">
        <p14:creationId xmlns:p14="http://schemas.microsoft.com/office/powerpoint/2010/main" val="2865274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C72DE-1DD8-AF14-BE33-95C004753E3A}"/>
              </a:ext>
            </a:extLst>
          </p:cNvPr>
          <p:cNvSpPr>
            <a:spLocks noGrp="1"/>
          </p:cNvSpPr>
          <p:nvPr>
            <p:ph sz="quarter" idx="13"/>
          </p:nvPr>
        </p:nvSpPr>
        <p:spPr>
          <a:xfrm>
            <a:off x="685565" y="1716946"/>
            <a:ext cx="7772870" cy="3424107"/>
          </a:xfrm>
        </p:spPr>
        <p:txBody>
          <a:bodyPr>
            <a:normAutofit/>
          </a:bodyPr>
          <a:lstStyle/>
          <a:p>
            <a:pPr marL="101600" lvl="0" indent="0" algn="just" rtl="0">
              <a:spcBef>
                <a:spcPts val="0"/>
              </a:spcBef>
              <a:spcAft>
                <a:spcPts val="0"/>
              </a:spcAft>
              <a:buSzPts val="2000"/>
              <a:buNone/>
            </a:pPr>
            <a:r>
              <a:rPr lang="en-US" sz="2800" b="1" dirty="0">
                <a:solidFill>
                  <a:schemeClr val="tx2"/>
                </a:solidFill>
                <a:latin typeface="SF UI Text"/>
                <a:ea typeface="Nunito"/>
                <a:cs typeface="Nunito"/>
                <a:sym typeface="Nunito"/>
              </a:rPr>
              <a:t>2. Application Recovery Resolver :</a:t>
            </a:r>
          </a:p>
          <a:p>
            <a:pPr marL="457200" lvl="0" indent="0" algn="just" rtl="0">
              <a:spcBef>
                <a:spcPts val="0"/>
              </a:spcBef>
              <a:spcAft>
                <a:spcPts val="0"/>
              </a:spcAft>
              <a:buNone/>
            </a:pPr>
            <a:endParaRPr lang="en-US" sz="2000"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This is a feature within Route 53 Resolver that helps improve the availability of your applications. It automatically detects when your DNS resolvers are experiencing issues and reroutes DNS traffic to healthy resolvers, ensuring your applications remain accessible and reliable.</a:t>
            </a:r>
          </a:p>
          <a:p>
            <a:endParaRPr lang="en-IN" dirty="0"/>
          </a:p>
        </p:txBody>
      </p:sp>
      <p:sp>
        <p:nvSpPr>
          <p:cNvPr id="4" name="Slide Number Placeholder 3">
            <a:extLst>
              <a:ext uri="{FF2B5EF4-FFF2-40B4-BE49-F238E27FC236}">
                <a16:creationId xmlns:a16="http://schemas.microsoft.com/office/drawing/2014/main" id="{ADC4BC86-2CDD-47DF-E197-D3E14C8C047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3682475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6B55-D49B-201C-F281-DF451517FEAA}"/>
              </a:ext>
            </a:extLst>
          </p:cNvPr>
          <p:cNvSpPr>
            <a:spLocks noGrp="1"/>
          </p:cNvSpPr>
          <p:nvPr>
            <p:ph sz="quarter" idx="13"/>
          </p:nvPr>
        </p:nvSpPr>
        <p:spPr>
          <a:xfrm>
            <a:off x="685565" y="1804869"/>
            <a:ext cx="7772870" cy="3424107"/>
          </a:xfrm>
        </p:spPr>
        <p:txBody>
          <a:bodyPr>
            <a:normAutofit lnSpcReduction="10000"/>
          </a:bodyPr>
          <a:lstStyle/>
          <a:p>
            <a:pPr marL="101600" lvl="0" indent="0" algn="just" rtl="0">
              <a:spcBef>
                <a:spcPts val="0"/>
              </a:spcBef>
              <a:spcAft>
                <a:spcPts val="0"/>
              </a:spcAft>
              <a:buSzPts val="2000"/>
              <a:buNone/>
            </a:pPr>
            <a:r>
              <a:rPr lang="en-US" sz="2800" b="1" dirty="0">
                <a:solidFill>
                  <a:schemeClr val="tx2"/>
                </a:solidFill>
                <a:latin typeface="SF UI Text"/>
                <a:ea typeface="Nunito"/>
                <a:cs typeface="Nunito"/>
                <a:sym typeface="Nunito"/>
              </a:rPr>
              <a:t>3. Traffic Flow :</a:t>
            </a:r>
          </a:p>
          <a:p>
            <a:pPr marL="0" lvl="0" indent="0" algn="just" rtl="0">
              <a:spcBef>
                <a:spcPts val="0"/>
              </a:spcBef>
              <a:spcAft>
                <a:spcPts val="0"/>
              </a:spcAft>
              <a:buNone/>
            </a:pPr>
            <a:endParaRPr lang="en-US" sz="2000"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Traffic Flow is a feature in AWS Route 53 that allows you to control and manage the routing of your DNS traffic. It enables advanced traffic management by letting you create routing policies, set up failover configurations, and implement weighted routing to distribute traffic across multiple resources for high availability and load balancing.</a:t>
            </a:r>
          </a:p>
          <a:p>
            <a:pPr marL="0" lvl="0" indent="0" algn="just" rtl="0">
              <a:spcBef>
                <a:spcPts val="0"/>
              </a:spcBef>
              <a:spcAft>
                <a:spcPts val="0"/>
              </a:spcAft>
              <a:buNone/>
            </a:pPr>
            <a:endParaRPr lang="en-US" dirty="0">
              <a:solidFill>
                <a:schemeClr val="tx2"/>
              </a:solidFill>
              <a:latin typeface="SF UI Text"/>
            </a:endParaRPr>
          </a:p>
          <a:p>
            <a:endParaRPr lang="en-IN" dirty="0">
              <a:solidFill>
                <a:schemeClr val="tx2"/>
              </a:solidFill>
              <a:latin typeface="SF UI Text"/>
            </a:endParaRPr>
          </a:p>
        </p:txBody>
      </p:sp>
      <p:sp>
        <p:nvSpPr>
          <p:cNvPr id="4" name="Slide Number Placeholder 3">
            <a:extLst>
              <a:ext uri="{FF2B5EF4-FFF2-40B4-BE49-F238E27FC236}">
                <a16:creationId xmlns:a16="http://schemas.microsoft.com/office/drawing/2014/main" id="{66DCCC46-CDA3-C293-3BA9-C73998099F1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Tree>
    <p:extLst>
      <p:ext uri="{BB962C8B-B14F-4D97-AF65-F5344CB8AC3E}">
        <p14:creationId xmlns:p14="http://schemas.microsoft.com/office/powerpoint/2010/main" val="3712678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1C2C3-5EB4-4DF4-1E0D-737F7F1AD70E}"/>
              </a:ext>
            </a:extLst>
          </p:cNvPr>
          <p:cNvSpPr>
            <a:spLocks noGrp="1"/>
          </p:cNvSpPr>
          <p:nvPr>
            <p:ph sz="quarter" idx="13"/>
          </p:nvPr>
        </p:nvSpPr>
        <p:spPr>
          <a:xfrm>
            <a:off x="685565" y="1857139"/>
            <a:ext cx="7772870" cy="3424107"/>
          </a:xfrm>
        </p:spPr>
        <p:txBody>
          <a:bodyPr>
            <a:normAutofit/>
          </a:bodyPr>
          <a:lstStyle/>
          <a:p>
            <a:pPr marL="101600" lvl="0" indent="0" algn="just" rtl="0">
              <a:spcBef>
                <a:spcPts val="0"/>
              </a:spcBef>
              <a:spcAft>
                <a:spcPts val="0"/>
              </a:spcAft>
              <a:buSzPts val="2000"/>
              <a:buNone/>
            </a:pPr>
            <a:r>
              <a:rPr lang="en-US" sz="2800" b="1" dirty="0">
                <a:solidFill>
                  <a:schemeClr val="tx2"/>
                </a:solidFill>
                <a:latin typeface="SF UI Text"/>
                <a:ea typeface="Nunito"/>
                <a:cs typeface="Nunito"/>
                <a:sym typeface="Nunito"/>
              </a:rPr>
              <a:t>4. Geo DNS :</a:t>
            </a:r>
          </a:p>
          <a:p>
            <a:pPr marL="0" lvl="0" indent="0" algn="just" rtl="0">
              <a:spcBef>
                <a:spcPts val="0"/>
              </a:spcBef>
              <a:spcAft>
                <a:spcPts val="0"/>
              </a:spcAft>
              <a:buNone/>
            </a:pPr>
            <a:endParaRPr lang="en-US" sz="2000"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Geo DNS, also known as Geolocation-based DNS, is a feature that allows you to route DNS requests based on the geographical location of the requesting client. This helps optimize the user experience by directing users to the nearest or most appropriate server or content delivery network (CDN) based on their geographic location.</a:t>
            </a:r>
          </a:p>
          <a:p>
            <a:pPr marL="0" lvl="0" indent="0" algn="just" rtl="0">
              <a:spcBef>
                <a:spcPts val="0"/>
              </a:spcBef>
              <a:spcAft>
                <a:spcPts val="0"/>
              </a:spcAft>
              <a:buNone/>
            </a:pPr>
            <a:endParaRPr lang="en-US" dirty="0"/>
          </a:p>
          <a:p>
            <a:endParaRPr lang="en-IN" dirty="0"/>
          </a:p>
        </p:txBody>
      </p:sp>
      <p:sp>
        <p:nvSpPr>
          <p:cNvPr id="4" name="Slide Number Placeholder 3">
            <a:extLst>
              <a:ext uri="{FF2B5EF4-FFF2-40B4-BE49-F238E27FC236}">
                <a16:creationId xmlns:a16="http://schemas.microsoft.com/office/drawing/2014/main" id="{A5A11870-39E9-DFC3-04D6-F2BEE710AB6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spTree>
    <p:extLst>
      <p:ext uri="{BB962C8B-B14F-4D97-AF65-F5344CB8AC3E}">
        <p14:creationId xmlns:p14="http://schemas.microsoft.com/office/powerpoint/2010/main" val="1160652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FDBE3-7E82-FEC1-BA85-6EEE5875521A}"/>
              </a:ext>
            </a:extLst>
          </p:cNvPr>
          <p:cNvSpPr>
            <a:spLocks noGrp="1"/>
          </p:cNvSpPr>
          <p:nvPr>
            <p:ph sz="quarter" idx="13"/>
          </p:nvPr>
        </p:nvSpPr>
        <p:spPr>
          <a:xfrm>
            <a:off x="685800" y="1909892"/>
            <a:ext cx="7772870" cy="3424107"/>
          </a:xfrm>
        </p:spPr>
        <p:txBody>
          <a:bodyPr>
            <a:normAutofit/>
          </a:bodyPr>
          <a:lstStyle/>
          <a:p>
            <a:pPr marL="101600" lvl="0" indent="0" algn="just" rtl="0">
              <a:spcBef>
                <a:spcPts val="0"/>
              </a:spcBef>
              <a:spcAft>
                <a:spcPts val="0"/>
              </a:spcAft>
              <a:buSzPts val="2000"/>
              <a:buNone/>
            </a:pPr>
            <a:r>
              <a:rPr lang="en-US" sz="2800" b="1" dirty="0">
                <a:solidFill>
                  <a:schemeClr val="tx2"/>
                </a:solidFill>
                <a:latin typeface="SF UI Text"/>
                <a:ea typeface="Nunito"/>
                <a:cs typeface="Nunito"/>
                <a:sym typeface="Nunito"/>
              </a:rPr>
              <a:t>5. Health Check and Monitoring :</a:t>
            </a:r>
          </a:p>
          <a:p>
            <a:pPr marL="0" lvl="0" indent="0" algn="just" rtl="0">
              <a:spcBef>
                <a:spcPts val="0"/>
              </a:spcBef>
              <a:spcAft>
                <a:spcPts val="0"/>
              </a:spcAft>
              <a:buNone/>
            </a:pPr>
            <a:endParaRPr lang="en-US" sz="2000"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Route 53 provides health checks and monitoring capabilities that allow you to ensure the availability and performance of your applications and resources. You can set up health checks to monitor the health of endpoints such as web servers, and Route 53 can automatically route traffic away from unhealthy endpoints.</a:t>
            </a:r>
            <a:endParaRPr lang="en-US" sz="2400" dirty="0">
              <a:solidFill>
                <a:schemeClr val="tx2"/>
              </a:solidFill>
              <a:latin typeface="SF UI Text"/>
              <a:ea typeface="Nunito Medium"/>
              <a:cs typeface="Nunito Medium"/>
              <a:sym typeface="Nunito Medium"/>
            </a:endParaRPr>
          </a:p>
          <a:p>
            <a:pPr marL="0" lvl="0" indent="0" algn="just" rtl="0">
              <a:spcBef>
                <a:spcPts val="0"/>
              </a:spcBef>
              <a:spcAft>
                <a:spcPts val="0"/>
              </a:spcAft>
              <a:buNone/>
            </a:pPr>
            <a:endParaRPr lang="en-US" dirty="0">
              <a:solidFill>
                <a:schemeClr val="tx2"/>
              </a:solidFill>
              <a:latin typeface="SF UI Text"/>
            </a:endParaRPr>
          </a:p>
          <a:p>
            <a:endParaRPr lang="en-IN" dirty="0">
              <a:solidFill>
                <a:schemeClr val="tx2"/>
              </a:solidFill>
              <a:latin typeface="SF UI Text"/>
            </a:endParaRPr>
          </a:p>
        </p:txBody>
      </p:sp>
      <p:sp>
        <p:nvSpPr>
          <p:cNvPr id="4" name="Slide Number Placeholder 3">
            <a:extLst>
              <a:ext uri="{FF2B5EF4-FFF2-40B4-BE49-F238E27FC236}">
                <a16:creationId xmlns:a16="http://schemas.microsoft.com/office/drawing/2014/main" id="{43A1A280-248C-B270-4033-2F277DD1A40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spTree>
    <p:extLst>
      <p:ext uri="{BB962C8B-B14F-4D97-AF65-F5344CB8AC3E}">
        <p14:creationId xmlns:p14="http://schemas.microsoft.com/office/powerpoint/2010/main" val="155556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91653" y="826263"/>
            <a:ext cx="7360694" cy="5930507"/>
          </a:xfrm>
          <a:prstGeom prst="rect">
            <a:avLst/>
          </a:prstGeom>
        </p:spPr>
      </p:pic>
    </p:spTree>
    <p:extLst>
      <p:ext uri="{BB962C8B-B14F-4D97-AF65-F5344CB8AC3E}">
        <p14:creationId xmlns:p14="http://schemas.microsoft.com/office/powerpoint/2010/main" val="4210747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3F3F5D-1400-6BDB-158F-CA05900267DC}"/>
              </a:ext>
            </a:extLst>
          </p:cNvPr>
          <p:cNvSpPr>
            <a:spLocks noGrp="1"/>
          </p:cNvSpPr>
          <p:nvPr>
            <p:ph sz="quarter" idx="13"/>
          </p:nvPr>
        </p:nvSpPr>
        <p:spPr>
          <a:xfrm>
            <a:off x="685800" y="1927478"/>
            <a:ext cx="7772870" cy="3424107"/>
          </a:xfrm>
        </p:spPr>
        <p:txBody>
          <a:bodyPr>
            <a:normAutofit lnSpcReduction="10000"/>
          </a:bodyPr>
          <a:lstStyle/>
          <a:p>
            <a:pPr marL="101600" lvl="0" indent="0" algn="just" rtl="0">
              <a:spcBef>
                <a:spcPts val="0"/>
              </a:spcBef>
              <a:spcAft>
                <a:spcPts val="0"/>
              </a:spcAft>
              <a:buSzPts val="2000"/>
              <a:buNone/>
            </a:pPr>
            <a:r>
              <a:rPr lang="en-US" sz="2800" b="1" dirty="0">
                <a:solidFill>
                  <a:schemeClr val="tx2"/>
                </a:solidFill>
                <a:latin typeface="SF UI Text"/>
                <a:ea typeface="Nunito"/>
                <a:cs typeface="Nunito"/>
                <a:sym typeface="Nunito"/>
              </a:rPr>
              <a:t>6. Domain Registration :</a:t>
            </a:r>
          </a:p>
          <a:p>
            <a:pPr marL="0" lvl="0" indent="0" algn="l" rtl="0">
              <a:spcBef>
                <a:spcPts val="0"/>
              </a:spcBef>
              <a:spcAft>
                <a:spcPts val="0"/>
              </a:spcAft>
              <a:buNone/>
            </a:pPr>
            <a:endParaRPr lang="en-US" sz="2000"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AWS Route 53 offers domain registration services, allowing you to register and manage domain names (e.g., example.com). It simplifies the process of buying and managing domain names, including features like automatic renewals, DNS management, and integration with other AWS services for easy setup of your websites and applications.</a:t>
            </a:r>
          </a:p>
          <a:p>
            <a:pPr marL="0" lvl="0" indent="0" algn="just" rtl="0">
              <a:spcBef>
                <a:spcPts val="0"/>
              </a:spcBef>
              <a:spcAft>
                <a:spcPts val="0"/>
              </a:spcAft>
              <a:buNone/>
            </a:pPr>
            <a:endParaRPr lang="en-US" dirty="0"/>
          </a:p>
          <a:p>
            <a:endParaRPr lang="en-IN" dirty="0"/>
          </a:p>
        </p:txBody>
      </p:sp>
      <p:sp>
        <p:nvSpPr>
          <p:cNvPr id="4" name="Slide Number Placeholder 3">
            <a:extLst>
              <a:ext uri="{FF2B5EF4-FFF2-40B4-BE49-F238E27FC236}">
                <a16:creationId xmlns:a16="http://schemas.microsoft.com/office/drawing/2014/main" id="{B00FFED3-0712-EA2F-5AA6-0914E41A489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60</a:t>
            </a:fld>
            <a:endParaRPr lang="en-US"/>
          </a:p>
        </p:txBody>
      </p:sp>
    </p:spTree>
    <p:extLst>
      <p:ext uri="{BB962C8B-B14F-4D97-AF65-F5344CB8AC3E}">
        <p14:creationId xmlns:p14="http://schemas.microsoft.com/office/powerpoint/2010/main" val="1813883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977-825D-A52D-D729-36C4ED09B6A0}"/>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Types of Routing Policies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FA4877-996F-FE70-0025-FAF746C74960}"/>
              </a:ext>
            </a:extLst>
          </p:cNvPr>
          <p:cNvSpPr>
            <a:spLocks noGrp="1"/>
          </p:cNvSpPr>
          <p:nvPr>
            <p:ph sz="quarter" idx="13"/>
          </p:nvPr>
        </p:nvSpPr>
        <p:spPr>
          <a:xfrm>
            <a:off x="685798" y="1901101"/>
            <a:ext cx="7772870" cy="3424107"/>
          </a:xfrm>
        </p:spPr>
        <p:txBody>
          <a:bodyPr/>
          <a:lstStyle/>
          <a:p>
            <a:pPr marL="101600" lvl="0" indent="0" algn="l" rtl="0">
              <a:spcBef>
                <a:spcPts val="0"/>
              </a:spcBef>
              <a:spcAft>
                <a:spcPts val="0"/>
              </a:spcAft>
              <a:buSzPts val="2000"/>
              <a:buNone/>
            </a:pPr>
            <a:r>
              <a:rPr lang="en-US" sz="2800" b="1" dirty="0">
                <a:solidFill>
                  <a:schemeClr val="tx2"/>
                </a:solidFill>
                <a:latin typeface="SF UI Text"/>
                <a:ea typeface="Nunito"/>
                <a:cs typeface="Nunito"/>
                <a:sym typeface="Nunito"/>
              </a:rPr>
              <a:t>1. Simple Routing Policy</a:t>
            </a:r>
          </a:p>
          <a:p>
            <a:pPr marL="0" lvl="0" indent="0" algn="l" rtl="0">
              <a:spcBef>
                <a:spcPts val="0"/>
              </a:spcBef>
              <a:spcAft>
                <a:spcPts val="0"/>
              </a:spcAft>
              <a:buNone/>
            </a:pPr>
            <a:endParaRPr lang="en-US"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Used for a single resource that performs a given function for your domain. Like the web server that serves content for your website</a:t>
            </a:r>
          </a:p>
          <a:p>
            <a:endParaRPr lang="en-IN" dirty="0"/>
          </a:p>
        </p:txBody>
      </p:sp>
      <p:sp>
        <p:nvSpPr>
          <p:cNvPr id="4" name="Slide Number Placeholder 3">
            <a:extLst>
              <a:ext uri="{FF2B5EF4-FFF2-40B4-BE49-F238E27FC236}">
                <a16:creationId xmlns:a16="http://schemas.microsoft.com/office/drawing/2014/main" id="{5AD41F75-5D8D-B5B2-6EC5-EFEF3C54AE6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61</a:t>
            </a:fld>
            <a:endParaRPr lang="en-US"/>
          </a:p>
        </p:txBody>
      </p:sp>
      <p:pic>
        <p:nvPicPr>
          <p:cNvPr id="5" name="Picture 4">
            <a:extLst>
              <a:ext uri="{FF2B5EF4-FFF2-40B4-BE49-F238E27FC236}">
                <a16:creationId xmlns:a16="http://schemas.microsoft.com/office/drawing/2014/main" id="{EB5D831A-114F-35B3-EB93-47F244C9DEBF}"/>
              </a:ext>
            </a:extLst>
          </p:cNvPr>
          <p:cNvPicPr>
            <a:picLocks noChangeAspect="1"/>
          </p:cNvPicPr>
          <p:nvPr/>
        </p:nvPicPr>
        <p:blipFill>
          <a:blip r:embed="rId2"/>
          <a:stretch>
            <a:fillRect/>
          </a:stretch>
        </p:blipFill>
        <p:spPr>
          <a:xfrm>
            <a:off x="1670052" y="4221736"/>
            <a:ext cx="5803895" cy="2206943"/>
          </a:xfrm>
          <a:prstGeom prst="rect">
            <a:avLst/>
          </a:prstGeom>
        </p:spPr>
      </p:pic>
    </p:spTree>
    <p:extLst>
      <p:ext uri="{BB962C8B-B14F-4D97-AF65-F5344CB8AC3E}">
        <p14:creationId xmlns:p14="http://schemas.microsoft.com/office/powerpoint/2010/main" val="1147176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4B3DA-1E65-11C9-C828-47F86820AE16}"/>
              </a:ext>
            </a:extLst>
          </p:cNvPr>
          <p:cNvSpPr>
            <a:spLocks noGrp="1"/>
          </p:cNvSpPr>
          <p:nvPr>
            <p:ph sz="quarter" idx="13"/>
          </p:nvPr>
        </p:nvSpPr>
        <p:spPr>
          <a:xfrm>
            <a:off x="685800" y="1716946"/>
            <a:ext cx="7772870" cy="3424107"/>
          </a:xfrm>
        </p:spPr>
        <p:txBody>
          <a:bodyPr/>
          <a:lstStyle/>
          <a:p>
            <a:pPr marL="101600" lvl="0" indent="0" algn="l" rtl="0">
              <a:spcBef>
                <a:spcPts val="0"/>
              </a:spcBef>
              <a:spcAft>
                <a:spcPts val="0"/>
              </a:spcAft>
              <a:buSzPts val="2000"/>
              <a:buNone/>
            </a:pPr>
            <a:r>
              <a:rPr lang="en-US" sz="2800" b="1" dirty="0">
                <a:solidFill>
                  <a:schemeClr val="tx2"/>
                </a:solidFill>
                <a:latin typeface="SF UI Text"/>
                <a:ea typeface="Nunito"/>
                <a:cs typeface="Nunito"/>
                <a:sym typeface="Nunito"/>
              </a:rPr>
              <a:t>2. Failover Routing Policy</a:t>
            </a:r>
          </a:p>
          <a:p>
            <a:pPr marL="0" lvl="0" indent="0" algn="l" rtl="0">
              <a:spcBef>
                <a:spcPts val="0"/>
              </a:spcBef>
              <a:spcAft>
                <a:spcPts val="0"/>
              </a:spcAft>
              <a:buNone/>
            </a:pPr>
            <a:endParaRPr lang="en-US"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This policy comes into use when you want to configure the active- passive failover. Failover occurs when system automatically transfers control to another system</a:t>
            </a:r>
          </a:p>
          <a:p>
            <a:endParaRPr lang="en-IN" dirty="0"/>
          </a:p>
        </p:txBody>
      </p:sp>
      <p:sp>
        <p:nvSpPr>
          <p:cNvPr id="4" name="Slide Number Placeholder 3">
            <a:extLst>
              <a:ext uri="{FF2B5EF4-FFF2-40B4-BE49-F238E27FC236}">
                <a16:creationId xmlns:a16="http://schemas.microsoft.com/office/drawing/2014/main" id="{916CF3F4-71D5-E78D-A7E6-0916E12B53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62</a:t>
            </a:fld>
            <a:endParaRPr lang="en-US"/>
          </a:p>
        </p:txBody>
      </p:sp>
      <p:pic>
        <p:nvPicPr>
          <p:cNvPr id="5" name="Picture 4">
            <a:extLst>
              <a:ext uri="{FF2B5EF4-FFF2-40B4-BE49-F238E27FC236}">
                <a16:creationId xmlns:a16="http://schemas.microsoft.com/office/drawing/2014/main" id="{7E9ACA5D-6EF2-F61D-9AE6-FA52848AA3C4}"/>
              </a:ext>
            </a:extLst>
          </p:cNvPr>
          <p:cNvPicPr>
            <a:picLocks noChangeAspect="1"/>
          </p:cNvPicPr>
          <p:nvPr/>
        </p:nvPicPr>
        <p:blipFill>
          <a:blip r:embed="rId2"/>
          <a:stretch>
            <a:fillRect/>
          </a:stretch>
        </p:blipFill>
        <p:spPr>
          <a:xfrm>
            <a:off x="383685" y="4218217"/>
            <a:ext cx="4188315" cy="2237426"/>
          </a:xfrm>
          <a:prstGeom prst="rect">
            <a:avLst/>
          </a:prstGeom>
        </p:spPr>
      </p:pic>
      <p:pic>
        <p:nvPicPr>
          <p:cNvPr id="6" name="Picture 5">
            <a:extLst>
              <a:ext uri="{FF2B5EF4-FFF2-40B4-BE49-F238E27FC236}">
                <a16:creationId xmlns:a16="http://schemas.microsoft.com/office/drawing/2014/main" id="{31A010E4-C0A9-ACE6-ECD9-1613F15A0E59}"/>
              </a:ext>
            </a:extLst>
          </p:cNvPr>
          <p:cNvPicPr>
            <a:picLocks noChangeAspect="1"/>
          </p:cNvPicPr>
          <p:nvPr/>
        </p:nvPicPr>
        <p:blipFill>
          <a:blip r:embed="rId3"/>
          <a:stretch>
            <a:fillRect/>
          </a:stretch>
        </p:blipFill>
        <p:spPr>
          <a:xfrm>
            <a:off x="4781427" y="4218217"/>
            <a:ext cx="4188315" cy="2237426"/>
          </a:xfrm>
          <a:prstGeom prst="rect">
            <a:avLst/>
          </a:prstGeom>
        </p:spPr>
      </p:pic>
    </p:spTree>
    <p:extLst>
      <p:ext uri="{BB962C8B-B14F-4D97-AF65-F5344CB8AC3E}">
        <p14:creationId xmlns:p14="http://schemas.microsoft.com/office/powerpoint/2010/main" val="2801346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5EBCA-2A0C-BD8E-CF45-B709E3CA08D8}"/>
              </a:ext>
            </a:extLst>
          </p:cNvPr>
          <p:cNvSpPr>
            <a:spLocks noGrp="1"/>
          </p:cNvSpPr>
          <p:nvPr>
            <p:ph sz="quarter" idx="13"/>
          </p:nvPr>
        </p:nvSpPr>
        <p:spPr>
          <a:xfrm>
            <a:off x="685800" y="1716946"/>
            <a:ext cx="7772870" cy="3424107"/>
          </a:xfrm>
        </p:spPr>
        <p:txBody>
          <a:bodyPr/>
          <a:lstStyle/>
          <a:p>
            <a:pPr marL="101600" lvl="0" indent="0" algn="l" rtl="0">
              <a:spcBef>
                <a:spcPts val="0"/>
              </a:spcBef>
              <a:spcAft>
                <a:spcPts val="0"/>
              </a:spcAft>
              <a:buSzPts val="2000"/>
              <a:buNone/>
            </a:pPr>
            <a:r>
              <a:rPr lang="en-US" sz="2800" b="1" dirty="0">
                <a:solidFill>
                  <a:schemeClr val="tx2"/>
                </a:solidFill>
                <a:latin typeface="SF UI Text"/>
                <a:ea typeface="Nunito"/>
                <a:cs typeface="Nunito"/>
                <a:sym typeface="Nunito"/>
              </a:rPr>
              <a:t>3. Geo Location Routing Policy</a:t>
            </a:r>
          </a:p>
          <a:p>
            <a:pPr marL="0" lvl="0" indent="0" algn="l" rtl="0">
              <a:spcBef>
                <a:spcPts val="0"/>
              </a:spcBef>
              <a:spcAft>
                <a:spcPts val="0"/>
              </a:spcAft>
              <a:buNone/>
            </a:pPr>
            <a:endParaRPr lang="en-US"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Geolocation routing policy is generally used when you want to route traffic based on the location of your users. It can be from a particular location or global.</a:t>
            </a:r>
          </a:p>
          <a:p>
            <a:pPr marL="0" indent="0">
              <a:buNone/>
            </a:pPr>
            <a:endParaRPr lang="en-IN" dirty="0"/>
          </a:p>
        </p:txBody>
      </p:sp>
      <p:sp>
        <p:nvSpPr>
          <p:cNvPr id="4" name="Slide Number Placeholder 3">
            <a:extLst>
              <a:ext uri="{FF2B5EF4-FFF2-40B4-BE49-F238E27FC236}">
                <a16:creationId xmlns:a16="http://schemas.microsoft.com/office/drawing/2014/main" id="{B284308E-7AD4-CC52-9839-668E6CF4A3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63</a:t>
            </a:fld>
            <a:endParaRPr lang="en-US"/>
          </a:p>
        </p:txBody>
      </p:sp>
      <p:pic>
        <p:nvPicPr>
          <p:cNvPr id="5" name="Picture 4">
            <a:extLst>
              <a:ext uri="{FF2B5EF4-FFF2-40B4-BE49-F238E27FC236}">
                <a16:creationId xmlns:a16="http://schemas.microsoft.com/office/drawing/2014/main" id="{6EB88B87-D92F-452F-412A-1441E719CC01}"/>
              </a:ext>
            </a:extLst>
          </p:cNvPr>
          <p:cNvPicPr>
            <a:picLocks noChangeAspect="1"/>
          </p:cNvPicPr>
          <p:nvPr/>
        </p:nvPicPr>
        <p:blipFill>
          <a:blip r:embed="rId2"/>
          <a:stretch>
            <a:fillRect/>
          </a:stretch>
        </p:blipFill>
        <p:spPr>
          <a:xfrm>
            <a:off x="1078689" y="3835318"/>
            <a:ext cx="6986622" cy="2792210"/>
          </a:xfrm>
          <a:prstGeom prst="rect">
            <a:avLst/>
          </a:prstGeom>
        </p:spPr>
      </p:pic>
    </p:spTree>
    <p:extLst>
      <p:ext uri="{BB962C8B-B14F-4D97-AF65-F5344CB8AC3E}">
        <p14:creationId xmlns:p14="http://schemas.microsoft.com/office/powerpoint/2010/main" val="39730436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BB8F0-D8DC-B0D6-15F5-5532C4A7F221}"/>
              </a:ext>
            </a:extLst>
          </p:cNvPr>
          <p:cNvSpPr>
            <a:spLocks noGrp="1"/>
          </p:cNvSpPr>
          <p:nvPr>
            <p:ph sz="quarter" idx="13"/>
          </p:nvPr>
        </p:nvSpPr>
        <p:spPr>
          <a:xfrm>
            <a:off x="685565" y="2059362"/>
            <a:ext cx="7772870" cy="3424107"/>
          </a:xfrm>
        </p:spPr>
        <p:txBody>
          <a:bodyPr/>
          <a:lstStyle/>
          <a:p>
            <a:pPr marL="101600" lvl="0" indent="0" algn="l" rtl="0">
              <a:spcBef>
                <a:spcPts val="0"/>
              </a:spcBef>
              <a:spcAft>
                <a:spcPts val="0"/>
              </a:spcAft>
              <a:buSzPts val="2000"/>
              <a:buNone/>
            </a:pPr>
            <a:r>
              <a:rPr lang="en-US" sz="2800" b="1" dirty="0">
                <a:solidFill>
                  <a:schemeClr val="tx2"/>
                </a:solidFill>
                <a:latin typeface="SF UI Text"/>
                <a:ea typeface="Nunito"/>
                <a:cs typeface="Nunito"/>
                <a:sym typeface="Nunito"/>
              </a:rPr>
              <a:t>4. Geo Proximity Routing Policy</a:t>
            </a:r>
          </a:p>
          <a:p>
            <a:pPr marL="0" lvl="0" indent="0" algn="l" rtl="0">
              <a:spcBef>
                <a:spcPts val="0"/>
              </a:spcBef>
              <a:spcAft>
                <a:spcPts val="0"/>
              </a:spcAft>
              <a:buNone/>
            </a:pPr>
            <a:endParaRPr lang="en-US"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Use this when you want to route traffic based on the location of your resources and optionally shift traffic from resources in one location to resources in another.</a:t>
            </a:r>
          </a:p>
          <a:p>
            <a:endParaRPr lang="en-IN" dirty="0"/>
          </a:p>
        </p:txBody>
      </p:sp>
      <p:sp>
        <p:nvSpPr>
          <p:cNvPr id="4" name="Slide Number Placeholder 3">
            <a:extLst>
              <a:ext uri="{FF2B5EF4-FFF2-40B4-BE49-F238E27FC236}">
                <a16:creationId xmlns:a16="http://schemas.microsoft.com/office/drawing/2014/main" id="{6A5B6A05-085D-1F6B-2F21-57DF2DFF52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64</a:t>
            </a:fld>
            <a:endParaRPr lang="en-US"/>
          </a:p>
        </p:txBody>
      </p:sp>
    </p:spTree>
    <p:extLst>
      <p:ext uri="{BB962C8B-B14F-4D97-AF65-F5344CB8AC3E}">
        <p14:creationId xmlns:p14="http://schemas.microsoft.com/office/powerpoint/2010/main" val="2830416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23B75-46BF-A9E9-3813-13639936A1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65</a:t>
            </a:fld>
            <a:endParaRPr lang="en-US" sz="1800">
              <a:latin typeface="Calibri"/>
              <a:ea typeface="Calibri"/>
              <a:cs typeface="Calibri"/>
              <a:sym typeface="Calibri"/>
            </a:endParaRPr>
          </a:p>
        </p:txBody>
      </p:sp>
      <p:pic>
        <p:nvPicPr>
          <p:cNvPr id="4" name="Picture 3">
            <a:extLst>
              <a:ext uri="{FF2B5EF4-FFF2-40B4-BE49-F238E27FC236}">
                <a16:creationId xmlns:a16="http://schemas.microsoft.com/office/drawing/2014/main" id="{30BD3E96-C2FA-8176-94E1-72FE068C0355}"/>
              </a:ext>
            </a:extLst>
          </p:cNvPr>
          <p:cNvPicPr>
            <a:picLocks noChangeAspect="1"/>
          </p:cNvPicPr>
          <p:nvPr/>
        </p:nvPicPr>
        <p:blipFill>
          <a:blip r:embed="rId2"/>
          <a:stretch>
            <a:fillRect/>
          </a:stretch>
        </p:blipFill>
        <p:spPr>
          <a:xfrm>
            <a:off x="1121365" y="1098358"/>
            <a:ext cx="6901270" cy="2164268"/>
          </a:xfrm>
          <a:prstGeom prst="rect">
            <a:avLst/>
          </a:prstGeom>
        </p:spPr>
      </p:pic>
      <p:pic>
        <p:nvPicPr>
          <p:cNvPr id="5" name="Picture 4">
            <a:extLst>
              <a:ext uri="{FF2B5EF4-FFF2-40B4-BE49-F238E27FC236}">
                <a16:creationId xmlns:a16="http://schemas.microsoft.com/office/drawing/2014/main" id="{AB241BC0-714B-B22B-6050-57DF0CEF9344}"/>
              </a:ext>
            </a:extLst>
          </p:cNvPr>
          <p:cNvPicPr>
            <a:picLocks noChangeAspect="1"/>
          </p:cNvPicPr>
          <p:nvPr/>
        </p:nvPicPr>
        <p:blipFill>
          <a:blip r:embed="rId3"/>
          <a:stretch>
            <a:fillRect/>
          </a:stretch>
        </p:blipFill>
        <p:spPr>
          <a:xfrm>
            <a:off x="1121365" y="3907667"/>
            <a:ext cx="6901270" cy="2158171"/>
          </a:xfrm>
          <a:prstGeom prst="rect">
            <a:avLst/>
          </a:prstGeom>
        </p:spPr>
      </p:pic>
    </p:spTree>
    <p:extLst>
      <p:ext uri="{BB962C8B-B14F-4D97-AF65-F5344CB8AC3E}">
        <p14:creationId xmlns:p14="http://schemas.microsoft.com/office/powerpoint/2010/main" val="1775230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38048-E504-77F6-96AE-08C791FA2DAA}"/>
              </a:ext>
            </a:extLst>
          </p:cNvPr>
          <p:cNvSpPr>
            <a:spLocks noGrp="1"/>
          </p:cNvSpPr>
          <p:nvPr>
            <p:ph sz="quarter" idx="13"/>
          </p:nvPr>
        </p:nvSpPr>
        <p:spPr>
          <a:xfrm>
            <a:off x="685565" y="1927961"/>
            <a:ext cx="7772870" cy="3424107"/>
          </a:xfrm>
        </p:spPr>
        <p:txBody>
          <a:bodyPr/>
          <a:lstStyle/>
          <a:p>
            <a:pPr marL="101600" lvl="0" indent="0" algn="just" rtl="0">
              <a:spcBef>
                <a:spcPts val="0"/>
              </a:spcBef>
              <a:spcAft>
                <a:spcPts val="0"/>
              </a:spcAft>
              <a:buSzPts val="2000"/>
              <a:buNone/>
            </a:pPr>
            <a:r>
              <a:rPr lang="en-US" sz="2800" b="1" dirty="0">
                <a:solidFill>
                  <a:schemeClr val="tx2"/>
                </a:solidFill>
                <a:latin typeface="SF UI Text"/>
                <a:ea typeface="Nunito"/>
                <a:cs typeface="Nunito"/>
                <a:sym typeface="Nunito"/>
              </a:rPr>
              <a:t>5. Latency Routing Policy</a:t>
            </a:r>
          </a:p>
          <a:p>
            <a:pPr marL="0" lvl="0" indent="0" algn="just" rtl="0">
              <a:spcBef>
                <a:spcPts val="0"/>
              </a:spcBef>
              <a:spcAft>
                <a:spcPts val="0"/>
              </a:spcAft>
              <a:buNone/>
            </a:pPr>
            <a:endParaRPr lang="en-US" dirty="0">
              <a:solidFill>
                <a:schemeClr val="tx2"/>
              </a:solidFill>
              <a:latin typeface="SF UI Text"/>
              <a:ea typeface="Nunito Medium"/>
              <a:cs typeface="Nunito Medium"/>
              <a:sym typeface="Nunito Medium"/>
            </a:endParaRPr>
          </a:p>
          <a:p>
            <a:pPr marL="457200" lvl="0" indent="0" algn="just" rtl="0">
              <a:spcBef>
                <a:spcPts val="0"/>
              </a:spcBef>
              <a:spcAft>
                <a:spcPts val="0"/>
              </a:spcAft>
              <a:buNone/>
            </a:pPr>
            <a:r>
              <a:rPr lang="en-US" sz="2000" dirty="0">
                <a:solidFill>
                  <a:schemeClr val="tx2"/>
                </a:solidFill>
                <a:latin typeface="SF UI Text"/>
                <a:ea typeface="Nunito Medium"/>
                <a:cs typeface="Nunito Medium"/>
                <a:sym typeface="Nunito Medium"/>
              </a:rPr>
              <a:t>Use this policy when you have resources in multiple AWS regions and you want to route traffic to the region that provides the best latency and less round trip time.</a:t>
            </a:r>
          </a:p>
          <a:p>
            <a:endParaRPr lang="en-IN" dirty="0"/>
          </a:p>
        </p:txBody>
      </p:sp>
      <p:sp>
        <p:nvSpPr>
          <p:cNvPr id="4" name="Slide Number Placeholder 3">
            <a:extLst>
              <a:ext uri="{FF2B5EF4-FFF2-40B4-BE49-F238E27FC236}">
                <a16:creationId xmlns:a16="http://schemas.microsoft.com/office/drawing/2014/main" id="{00E6D95F-841A-22B4-2C2F-CBA838B0247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66</a:t>
            </a:fld>
            <a:endParaRPr lang="en-US"/>
          </a:p>
        </p:txBody>
      </p:sp>
    </p:spTree>
    <p:extLst>
      <p:ext uri="{BB962C8B-B14F-4D97-AF65-F5344CB8AC3E}">
        <p14:creationId xmlns:p14="http://schemas.microsoft.com/office/powerpoint/2010/main" val="4285021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E0E1-328A-14AF-D33A-A8CD44D0F1FA}"/>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Benefits of AWS Route 53</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E7CD84-8BCB-B9CC-FD81-257D2170578D}"/>
              </a:ext>
            </a:extLst>
          </p:cNvPr>
          <p:cNvSpPr>
            <a:spLocks noGrp="1"/>
          </p:cNvSpPr>
          <p:nvPr>
            <p:ph sz="quarter" idx="13"/>
          </p:nvPr>
        </p:nvSpPr>
        <p:spPr>
          <a:xfrm>
            <a:off x="685798" y="1883516"/>
            <a:ext cx="7772870" cy="4649169"/>
          </a:xfrm>
        </p:spPr>
        <p:txBody>
          <a:bodyPr/>
          <a:lstStyle/>
          <a:p>
            <a:pPr marL="457200" lvl="0" indent="-336550" algn="just" rtl="0">
              <a:lnSpc>
                <a:spcPct val="150000"/>
              </a:lnSpc>
              <a:spcBef>
                <a:spcPts val="1500"/>
              </a:spcBef>
              <a:spcAft>
                <a:spcPts val="0"/>
              </a:spcAft>
              <a:buClr>
                <a:srgbClr val="000000"/>
              </a:buClr>
              <a:buSzPts val="1700"/>
              <a:buFont typeface="Nunito Medium"/>
              <a:buChar char="●"/>
            </a:pPr>
            <a:r>
              <a:rPr lang="en-US" sz="2000" dirty="0">
                <a:solidFill>
                  <a:schemeClr val="tx2"/>
                </a:solidFill>
                <a:latin typeface="SF UI Text"/>
                <a:ea typeface="Nunito Medium"/>
                <a:cs typeface="Nunito Medium"/>
                <a:sym typeface="Nunito Medium"/>
              </a:rPr>
              <a:t>Highly Available and Reliable</a:t>
            </a:r>
          </a:p>
          <a:p>
            <a:pPr marL="457200" lvl="0" indent="-336550" algn="just" rtl="0">
              <a:lnSpc>
                <a:spcPct val="150000"/>
              </a:lnSpc>
              <a:spcBef>
                <a:spcPts val="0"/>
              </a:spcBef>
              <a:spcAft>
                <a:spcPts val="0"/>
              </a:spcAft>
              <a:buClr>
                <a:srgbClr val="000000"/>
              </a:buClr>
              <a:buSzPts val="1700"/>
              <a:buFont typeface="Nunito Medium"/>
              <a:buChar char="●"/>
            </a:pPr>
            <a:r>
              <a:rPr lang="en-US" sz="2000" dirty="0">
                <a:solidFill>
                  <a:schemeClr val="tx2"/>
                </a:solidFill>
                <a:latin typeface="SF UI Text"/>
                <a:ea typeface="Nunito Medium"/>
                <a:cs typeface="Nunito Medium"/>
                <a:sym typeface="Nunito Medium"/>
              </a:rPr>
              <a:t>Flexible</a:t>
            </a:r>
          </a:p>
          <a:p>
            <a:pPr marL="457200" lvl="0" indent="-336550" algn="just" rtl="0">
              <a:lnSpc>
                <a:spcPct val="150000"/>
              </a:lnSpc>
              <a:spcBef>
                <a:spcPts val="0"/>
              </a:spcBef>
              <a:spcAft>
                <a:spcPts val="0"/>
              </a:spcAft>
              <a:buClr>
                <a:srgbClr val="000000"/>
              </a:buClr>
              <a:buSzPts val="1700"/>
              <a:buFont typeface="Nunito Medium"/>
              <a:buChar char="●"/>
            </a:pPr>
            <a:r>
              <a:rPr lang="en-US" sz="2000" dirty="0">
                <a:solidFill>
                  <a:schemeClr val="tx2"/>
                </a:solidFill>
                <a:latin typeface="SF UI Text"/>
                <a:ea typeface="Nunito Medium"/>
                <a:cs typeface="Nunito Medium"/>
                <a:sym typeface="Nunito Medium"/>
              </a:rPr>
              <a:t>Simple</a:t>
            </a:r>
          </a:p>
          <a:p>
            <a:pPr marL="457200" lvl="0" indent="-336550" algn="just" rtl="0">
              <a:lnSpc>
                <a:spcPct val="150000"/>
              </a:lnSpc>
              <a:spcBef>
                <a:spcPts val="0"/>
              </a:spcBef>
              <a:spcAft>
                <a:spcPts val="0"/>
              </a:spcAft>
              <a:buClr>
                <a:srgbClr val="000000"/>
              </a:buClr>
              <a:buSzPts val="1700"/>
              <a:buFont typeface="Nunito Medium"/>
              <a:buChar char="●"/>
            </a:pPr>
            <a:r>
              <a:rPr lang="en-US" sz="2000" dirty="0">
                <a:solidFill>
                  <a:schemeClr val="tx2"/>
                </a:solidFill>
                <a:latin typeface="SF UI Text"/>
                <a:ea typeface="Nunito Medium"/>
                <a:cs typeface="Nunito Medium"/>
                <a:sym typeface="Nunito Medium"/>
              </a:rPr>
              <a:t>Fast</a:t>
            </a:r>
          </a:p>
          <a:p>
            <a:pPr marL="457200" lvl="0" indent="-336550" algn="just" rtl="0">
              <a:lnSpc>
                <a:spcPct val="150000"/>
              </a:lnSpc>
              <a:spcBef>
                <a:spcPts val="0"/>
              </a:spcBef>
              <a:spcAft>
                <a:spcPts val="0"/>
              </a:spcAft>
              <a:buClr>
                <a:srgbClr val="000000"/>
              </a:buClr>
              <a:buSzPts val="1700"/>
              <a:buFont typeface="Nunito Medium"/>
              <a:buChar char="●"/>
            </a:pPr>
            <a:r>
              <a:rPr lang="en-US" sz="2000" dirty="0">
                <a:solidFill>
                  <a:schemeClr val="tx2"/>
                </a:solidFill>
                <a:latin typeface="SF UI Text"/>
                <a:ea typeface="Nunito Medium"/>
                <a:cs typeface="Nunito Medium"/>
                <a:sym typeface="Nunito Medium"/>
              </a:rPr>
              <a:t>Cost-effective</a:t>
            </a:r>
          </a:p>
          <a:p>
            <a:pPr marL="457200" lvl="0" indent="-336550" algn="just" rtl="0">
              <a:lnSpc>
                <a:spcPct val="150000"/>
              </a:lnSpc>
              <a:spcBef>
                <a:spcPts val="0"/>
              </a:spcBef>
              <a:spcAft>
                <a:spcPts val="0"/>
              </a:spcAft>
              <a:buClr>
                <a:srgbClr val="000000"/>
              </a:buClr>
              <a:buSzPts val="1700"/>
              <a:buFont typeface="Nunito Medium"/>
              <a:buChar char="●"/>
            </a:pPr>
            <a:r>
              <a:rPr lang="en-US" sz="2000" dirty="0">
                <a:solidFill>
                  <a:schemeClr val="tx2"/>
                </a:solidFill>
                <a:latin typeface="SF UI Text"/>
                <a:ea typeface="Nunito Medium"/>
                <a:cs typeface="Nunito Medium"/>
                <a:sym typeface="Nunito Medium"/>
              </a:rPr>
              <a:t>Designed to Integrate with Other AWS Services</a:t>
            </a:r>
          </a:p>
          <a:p>
            <a:pPr marL="457200" lvl="0" indent="-336550" algn="just" rtl="0">
              <a:lnSpc>
                <a:spcPct val="150000"/>
              </a:lnSpc>
              <a:spcBef>
                <a:spcPts val="0"/>
              </a:spcBef>
              <a:spcAft>
                <a:spcPts val="0"/>
              </a:spcAft>
              <a:buClr>
                <a:srgbClr val="000000"/>
              </a:buClr>
              <a:buSzPts val="1700"/>
              <a:buFont typeface="Nunito Medium"/>
              <a:buChar char="●"/>
            </a:pPr>
            <a:r>
              <a:rPr lang="en-US" sz="2000" dirty="0">
                <a:solidFill>
                  <a:schemeClr val="tx2"/>
                </a:solidFill>
                <a:latin typeface="SF UI Text"/>
                <a:ea typeface="Nunito Medium"/>
                <a:cs typeface="Nunito Medium"/>
                <a:sym typeface="Nunito Medium"/>
              </a:rPr>
              <a:t>Secure</a:t>
            </a:r>
          </a:p>
          <a:p>
            <a:pPr marL="457200" lvl="0" indent="-336550" algn="just" rtl="0">
              <a:lnSpc>
                <a:spcPct val="150000"/>
              </a:lnSpc>
              <a:spcBef>
                <a:spcPts val="0"/>
              </a:spcBef>
              <a:spcAft>
                <a:spcPts val="0"/>
              </a:spcAft>
              <a:buClr>
                <a:srgbClr val="000000"/>
              </a:buClr>
              <a:buSzPts val="1700"/>
              <a:buFont typeface="Nunito Medium"/>
              <a:buChar char="●"/>
            </a:pPr>
            <a:r>
              <a:rPr lang="en-US" sz="2000" dirty="0">
                <a:solidFill>
                  <a:schemeClr val="tx2"/>
                </a:solidFill>
                <a:latin typeface="SF UI Text"/>
                <a:ea typeface="Nunito Medium"/>
                <a:cs typeface="Nunito Medium"/>
                <a:sym typeface="Nunito Medium"/>
              </a:rPr>
              <a:t>Scalable</a:t>
            </a:r>
          </a:p>
          <a:p>
            <a:endParaRPr lang="en-IN" dirty="0"/>
          </a:p>
        </p:txBody>
      </p:sp>
      <p:sp>
        <p:nvSpPr>
          <p:cNvPr id="4" name="Slide Number Placeholder 3">
            <a:extLst>
              <a:ext uri="{FF2B5EF4-FFF2-40B4-BE49-F238E27FC236}">
                <a16:creationId xmlns:a16="http://schemas.microsoft.com/office/drawing/2014/main" id="{E16A9F6D-4CBF-101A-704C-C5E69C6EE3A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67</a:t>
            </a:fld>
            <a:endParaRPr lang="en-US"/>
          </a:p>
        </p:txBody>
      </p:sp>
    </p:spTree>
    <p:extLst>
      <p:ext uri="{BB962C8B-B14F-4D97-AF65-F5344CB8AC3E}">
        <p14:creationId xmlns:p14="http://schemas.microsoft.com/office/powerpoint/2010/main" val="1772034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A0D7-FFAB-BC8B-1803-1B24539ABB52}"/>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Use cases of AWS Route 53</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83B0EA-8816-D042-A742-AD739C6539FB}"/>
              </a:ext>
            </a:extLst>
          </p:cNvPr>
          <p:cNvSpPr>
            <a:spLocks noGrp="1"/>
          </p:cNvSpPr>
          <p:nvPr>
            <p:ph sz="quarter" idx="13"/>
          </p:nvPr>
        </p:nvSpPr>
        <p:spPr>
          <a:xfrm>
            <a:off x="685330" y="2367093"/>
            <a:ext cx="7772870" cy="3989745"/>
          </a:xfrm>
        </p:spPr>
        <p:txBody>
          <a:bodyPr>
            <a:normAutofit/>
          </a:bodyPr>
          <a:lstStyle/>
          <a:p>
            <a:pPr marL="457200" lvl="0" indent="-342900" algn="just" rtl="0">
              <a:spcBef>
                <a:spcPts val="0"/>
              </a:spcBef>
              <a:spcAft>
                <a:spcPts val="0"/>
              </a:spcAft>
              <a:buSzPts val="1800"/>
              <a:buFont typeface="Nunito"/>
              <a:buChar char="●"/>
            </a:pPr>
            <a:r>
              <a:rPr lang="en-US" sz="2400" b="1" dirty="0">
                <a:solidFill>
                  <a:schemeClr val="tx2"/>
                </a:solidFill>
                <a:latin typeface="SF UI Text"/>
                <a:ea typeface="Nunito"/>
                <a:cs typeface="Nunito"/>
                <a:sym typeface="Nunito"/>
              </a:rPr>
              <a:t>Website Hosting</a:t>
            </a:r>
          </a:p>
          <a:p>
            <a:pPr marL="457200" lvl="0" indent="0" algn="just" rtl="0">
              <a:spcBef>
                <a:spcPts val="0"/>
              </a:spcBef>
              <a:spcAft>
                <a:spcPts val="0"/>
              </a:spcAft>
              <a:buSzPts val="1300"/>
              <a:buNone/>
            </a:pPr>
            <a:r>
              <a:rPr lang="en-US" sz="2000" dirty="0">
                <a:solidFill>
                  <a:schemeClr val="tx2"/>
                </a:solidFill>
                <a:latin typeface="SF UI Text"/>
                <a:ea typeface="Nunito Medium"/>
                <a:cs typeface="Nunito Medium"/>
                <a:sym typeface="Nunito Medium"/>
              </a:rPr>
              <a:t>Route 53 can be used to route traffic to your web servers or hosting resources, ensuring that your website is accessible using your domain name.</a:t>
            </a:r>
          </a:p>
          <a:p>
            <a:pPr marL="0" lvl="0" indent="0" algn="just" rtl="0">
              <a:spcBef>
                <a:spcPts val="0"/>
              </a:spcBef>
              <a:spcAft>
                <a:spcPts val="0"/>
              </a:spcAft>
              <a:buSzPts val="1300"/>
              <a:buNone/>
            </a:pPr>
            <a:endParaRPr lang="en-US" dirty="0">
              <a:solidFill>
                <a:schemeClr val="tx2"/>
              </a:solidFill>
              <a:latin typeface="SF UI Text"/>
              <a:ea typeface="Nunito Medium"/>
              <a:cs typeface="Nunito Medium"/>
              <a:sym typeface="Nunito Medium"/>
            </a:endParaRPr>
          </a:p>
          <a:p>
            <a:pPr marL="457200" lvl="0" indent="-342900" algn="just" rtl="0">
              <a:spcBef>
                <a:spcPts val="0"/>
              </a:spcBef>
              <a:spcAft>
                <a:spcPts val="0"/>
              </a:spcAft>
              <a:buSzPts val="1800"/>
              <a:buFont typeface="Nunito"/>
              <a:buChar char="●"/>
            </a:pPr>
            <a:r>
              <a:rPr lang="en-US" sz="2400" b="1" dirty="0">
                <a:solidFill>
                  <a:schemeClr val="tx2"/>
                </a:solidFill>
                <a:latin typeface="SF UI Text"/>
                <a:ea typeface="Nunito"/>
                <a:cs typeface="Nunito"/>
                <a:sym typeface="Nunito"/>
              </a:rPr>
              <a:t>Load Balancing</a:t>
            </a:r>
          </a:p>
          <a:p>
            <a:pPr marL="457200" lvl="0" indent="0" algn="just" rtl="0">
              <a:spcBef>
                <a:spcPts val="0"/>
              </a:spcBef>
              <a:spcAft>
                <a:spcPts val="0"/>
              </a:spcAft>
              <a:buSzPts val="1300"/>
              <a:buNone/>
            </a:pPr>
            <a:r>
              <a:rPr lang="en-US" sz="2000" dirty="0">
                <a:solidFill>
                  <a:schemeClr val="tx2"/>
                </a:solidFill>
                <a:latin typeface="SF UI Text"/>
                <a:ea typeface="Nunito Medium"/>
                <a:cs typeface="Nunito Medium"/>
                <a:sym typeface="Nunito Medium"/>
              </a:rPr>
              <a:t>You can use Route 53 to distribute incoming traffic across multiple AWS resources, such as EC2 instances, Elastic Load Balancers (ELB), or AWS Global Accelerator, to achieve load balancing and high availability.</a:t>
            </a:r>
            <a:endParaRPr lang="en-US" sz="2000" dirty="0">
              <a:solidFill>
                <a:schemeClr val="tx2"/>
              </a:solidFill>
              <a:highlight>
                <a:srgbClr val="F7F7F8"/>
              </a:highlight>
              <a:latin typeface="SF UI Text"/>
              <a:ea typeface="Nunito Medium"/>
              <a:cs typeface="Nunito Medium"/>
              <a:sym typeface="Nunito Medium"/>
            </a:endParaRPr>
          </a:p>
          <a:p>
            <a:endParaRPr lang="en-IN" dirty="0">
              <a:solidFill>
                <a:schemeClr val="tx2"/>
              </a:solidFill>
              <a:latin typeface="SF UI Text"/>
            </a:endParaRPr>
          </a:p>
        </p:txBody>
      </p:sp>
      <p:sp>
        <p:nvSpPr>
          <p:cNvPr id="4" name="Slide Number Placeholder 3">
            <a:extLst>
              <a:ext uri="{FF2B5EF4-FFF2-40B4-BE49-F238E27FC236}">
                <a16:creationId xmlns:a16="http://schemas.microsoft.com/office/drawing/2014/main" id="{860E13F0-91D6-4930-32CF-E37F9DE302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68</a:t>
            </a:fld>
            <a:endParaRPr lang="en-US"/>
          </a:p>
        </p:txBody>
      </p:sp>
    </p:spTree>
    <p:extLst>
      <p:ext uri="{BB962C8B-B14F-4D97-AF65-F5344CB8AC3E}">
        <p14:creationId xmlns:p14="http://schemas.microsoft.com/office/powerpoint/2010/main" val="3051482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A45563-428F-208F-5F7C-CBAF89134890}"/>
              </a:ext>
            </a:extLst>
          </p:cNvPr>
          <p:cNvSpPr>
            <a:spLocks noGrp="1"/>
          </p:cNvSpPr>
          <p:nvPr>
            <p:ph sz="quarter" idx="13"/>
          </p:nvPr>
        </p:nvSpPr>
        <p:spPr>
          <a:xfrm>
            <a:off x="606669" y="263769"/>
            <a:ext cx="7772870" cy="6462346"/>
          </a:xfrm>
        </p:spPr>
        <p:txBody>
          <a:bodyPr>
            <a:noAutofit/>
          </a:bodyPr>
          <a:lstStyle/>
          <a:p>
            <a:pPr marL="0" lvl="0" indent="0" algn="just" rtl="0">
              <a:spcBef>
                <a:spcPts val="0"/>
              </a:spcBef>
              <a:spcAft>
                <a:spcPts val="0"/>
              </a:spcAft>
              <a:buSzPts val="1300"/>
              <a:buNone/>
            </a:pPr>
            <a:endParaRPr lang="en-US" b="1" dirty="0">
              <a:solidFill>
                <a:schemeClr val="tx2"/>
              </a:solidFill>
              <a:latin typeface="SF UI Text"/>
              <a:ea typeface="Nunito"/>
              <a:cs typeface="Nunito"/>
              <a:sym typeface="Nunito"/>
            </a:endParaRPr>
          </a:p>
          <a:p>
            <a:pPr marL="457200" lvl="0" indent="-342900" algn="just" rtl="0">
              <a:spcBef>
                <a:spcPts val="0"/>
              </a:spcBef>
              <a:spcAft>
                <a:spcPts val="0"/>
              </a:spcAft>
              <a:buSzPts val="1800"/>
              <a:buFont typeface="Nunito"/>
              <a:buChar char="●"/>
            </a:pPr>
            <a:r>
              <a:rPr lang="en-US" b="1" dirty="0">
                <a:solidFill>
                  <a:schemeClr val="tx2"/>
                </a:solidFill>
                <a:latin typeface="SF UI Text"/>
                <a:ea typeface="Nunito"/>
                <a:cs typeface="Nunito"/>
                <a:sym typeface="Nunito"/>
              </a:rPr>
              <a:t>Failover and Disaster Recovery</a:t>
            </a:r>
          </a:p>
          <a:p>
            <a:pPr marL="457200" lvl="0" indent="0" algn="just" rtl="0">
              <a:spcBef>
                <a:spcPts val="0"/>
              </a:spcBef>
              <a:spcAft>
                <a:spcPts val="0"/>
              </a:spcAft>
              <a:buSzPts val="1300"/>
              <a:buNone/>
            </a:pPr>
            <a:r>
              <a:rPr lang="en-US" dirty="0">
                <a:solidFill>
                  <a:schemeClr val="tx2"/>
                </a:solidFill>
                <a:latin typeface="SF UI Text"/>
                <a:ea typeface="Nunito Medium"/>
                <a:cs typeface="Nunito Medium"/>
                <a:sym typeface="Nunito Medium"/>
              </a:rPr>
              <a:t>Implement failover configurations using Route 53 to automatically direct traffic to a backup or secondary site or resource in case the primary site becomes unavailable due to issues like server failure or regional outages.</a:t>
            </a:r>
          </a:p>
          <a:p>
            <a:pPr marL="0" lvl="0" indent="0" algn="just" rtl="0">
              <a:spcBef>
                <a:spcPts val="0"/>
              </a:spcBef>
              <a:spcAft>
                <a:spcPts val="0"/>
              </a:spcAft>
              <a:buSzPts val="1300"/>
              <a:buNone/>
            </a:pPr>
            <a:endParaRPr lang="en-US" dirty="0">
              <a:solidFill>
                <a:schemeClr val="tx2"/>
              </a:solidFill>
              <a:latin typeface="SF UI Text"/>
              <a:ea typeface="Nunito Medium"/>
              <a:cs typeface="Nunito Medium"/>
              <a:sym typeface="Nunito Medium"/>
            </a:endParaRPr>
          </a:p>
          <a:p>
            <a:pPr marL="457200" lvl="0" indent="-342900" algn="just" rtl="0">
              <a:spcBef>
                <a:spcPts val="0"/>
              </a:spcBef>
              <a:spcAft>
                <a:spcPts val="0"/>
              </a:spcAft>
              <a:buSzPts val="1800"/>
              <a:buFont typeface="Nunito"/>
              <a:buChar char="●"/>
            </a:pPr>
            <a:r>
              <a:rPr lang="en-US" b="1" dirty="0">
                <a:solidFill>
                  <a:schemeClr val="tx2"/>
                </a:solidFill>
                <a:latin typeface="SF UI Text"/>
                <a:ea typeface="Nunito"/>
                <a:cs typeface="Nunito"/>
                <a:sym typeface="Nunito"/>
              </a:rPr>
              <a:t>Content Delivery</a:t>
            </a:r>
          </a:p>
          <a:p>
            <a:pPr marL="457200" lvl="0" indent="0" algn="just" rtl="0">
              <a:spcBef>
                <a:spcPts val="0"/>
              </a:spcBef>
              <a:spcAft>
                <a:spcPts val="0"/>
              </a:spcAft>
              <a:buSzPts val="1300"/>
              <a:buNone/>
            </a:pPr>
            <a:r>
              <a:rPr lang="en-US" dirty="0">
                <a:solidFill>
                  <a:schemeClr val="tx2"/>
                </a:solidFill>
                <a:latin typeface="SF UI Text"/>
                <a:ea typeface="Nunito Medium"/>
                <a:cs typeface="Nunito Medium"/>
                <a:sym typeface="Nunito Medium"/>
              </a:rPr>
              <a:t>Route 53 can route traffic to content delivery networks (CDNs) like Amazon CloudFront, improving the delivery of static and dynamic content to end users worldwide.</a:t>
            </a:r>
          </a:p>
          <a:p>
            <a:pPr marL="0" lvl="0" indent="0" algn="just" rtl="0">
              <a:spcBef>
                <a:spcPts val="0"/>
              </a:spcBef>
              <a:spcAft>
                <a:spcPts val="0"/>
              </a:spcAft>
              <a:buSzPts val="1300"/>
              <a:buNone/>
            </a:pPr>
            <a:endParaRPr lang="en-US" dirty="0">
              <a:solidFill>
                <a:schemeClr val="tx2"/>
              </a:solidFill>
              <a:latin typeface="SF UI Text"/>
              <a:ea typeface="Nunito Medium"/>
              <a:cs typeface="Nunito Medium"/>
              <a:sym typeface="Nunito Medium"/>
            </a:endParaRPr>
          </a:p>
          <a:p>
            <a:pPr marL="457200" lvl="0" indent="-342900" algn="just" rtl="0">
              <a:spcBef>
                <a:spcPts val="0"/>
              </a:spcBef>
              <a:spcAft>
                <a:spcPts val="0"/>
              </a:spcAft>
              <a:buSzPts val="1800"/>
              <a:buFont typeface="Nunito"/>
              <a:buChar char="●"/>
            </a:pPr>
            <a:r>
              <a:rPr lang="en-US" b="1" dirty="0">
                <a:solidFill>
                  <a:schemeClr val="tx2"/>
                </a:solidFill>
                <a:latin typeface="SF UI Text"/>
                <a:ea typeface="Nunito"/>
                <a:cs typeface="Nunito"/>
                <a:sym typeface="Nunito"/>
              </a:rPr>
              <a:t>Geolocation-Based Routing</a:t>
            </a:r>
          </a:p>
          <a:p>
            <a:pPr marL="457200" lvl="0" indent="0" algn="just" rtl="0">
              <a:spcBef>
                <a:spcPts val="0"/>
              </a:spcBef>
              <a:spcAft>
                <a:spcPts val="0"/>
              </a:spcAft>
              <a:buSzPts val="1300"/>
              <a:buNone/>
            </a:pPr>
            <a:r>
              <a:rPr lang="en-US" dirty="0">
                <a:solidFill>
                  <a:schemeClr val="tx2"/>
                </a:solidFill>
                <a:latin typeface="SF UI Text"/>
                <a:ea typeface="Nunito Medium"/>
                <a:cs typeface="Nunito Medium"/>
                <a:sym typeface="Nunito Medium"/>
              </a:rPr>
              <a:t>Customize the user experience by routing traffic to specific resources based on the geographic location of the user. This is useful for serving region-specific content or applications.</a:t>
            </a:r>
          </a:p>
          <a:p>
            <a:endParaRPr lang="en-IN" dirty="0">
              <a:solidFill>
                <a:schemeClr val="tx2"/>
              </a:solidFill>
              <a:latin typeface="SF UI Text"/>
            </a:endParaRPr>
          </a:p>
        </p:txBody>
      </p:sp>
      <p:sp>
        <p:nvSpPr>
          <p:cNvPr id="4" name="Slide Number Placeholder 3">
            <a:extLst>
              <a:ext uri="{FF2B5EF4-FFF2-40B4-BE49-F238E27FC236}">
                <a16:creationId xmlns:a16="http://schemas.microsoft.com/office/drawing/2014/main" id="{DD404908-1609-1076-B9C4-0B7B958719F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69</a:t>
            </a:fld>
            <a:endParaRPr lang="en-US"/>
          </a:p>
        </p:txBody>
      </p:sp>
    </p:spTree>
    <p:extLst>
      <p:ext uri="{BB962C8B-B14F-4D97-AF65-F5344CB8AC3E}">
        <p14:creationId xmlns:p14="http://schemas.microsoft.com/office/powerpoint/2010/main" val="361122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normAutofit fontScale="85000" lnSpcReduction="10000"/>
          </a:bodyPr>
          <a:lstStyle/>
          <a:p>
            <a:r>
              <a:rPr lang="en-US" dirty="0"/>
              <a:t>Instance = One running virtual machine.</a:t>
            </a:r>
          </a:p>
          <a:p>
            <a:r>
              <a:rPr lang="en-US" dirty="0"/>
              <a:t>Instance Type = hardware configuration: cores, memory, disk.</a:t>
            </a:r>
          </a:p>
          <a:p>
            <a:r>
              <a:rPr lang="en-US" dirty="0"/>
              <a:t>Instance Store Volume = Temporary disk associated with instance.</a:t>
            </a:r>
          </a:p>
          <a:p>
            <a:r>
              <a:rPr lang="en-US" dirty="0"/>
              <a:t>Image (AMI) = Stored bits which can be turned into instances.</a:t>
            </a:r>
          </a:p>
          <a:p>
            <a:r>
              <a:rPr lang="en-US" dirty="0"/>
              <a:t>Key Pair = Credentials used to access VM from command line.</a:t>
            </a:r>
          </a:p>
          <a:p>
            <a:r>
              <a:rPr lang="en-US" dirty="0"/>
              <a:t>Region = Geographic location, price, laws, network locality.</a:t>
            </a:r>
          </a:p>
          <a:p>
            <a:r>
              <a:rPr lang="en-US" dirty="0"/>
              <a:t>Availability Zone = Subdivision of region the is fault-independent.</a:t>
            </a:r>
          </a:p>
          <a:p>
            <a:endParaRPr lang="en-US" dirty="0"/>
          </a:p>
        </p:txBody>
      </p:sp>
    </p:spTree>
    <p:extLst>
      <p:ext uri="{BB962C8B-B14F-4D97-AF65-F5344CB8AC3E}">
        <p14:creationId xmlns:p14="http://schemas.microsoft.com/office/powerpoint/2010/main" val="262772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9883" y="1005710"/>
            <a:ext cx="3464719" cy="2686050"/>
          </a:xfrm>
          <a:prstGeom prst="rect">
            <a:avLst/>
          </a:prstGeom>
        </p:spPr>
      </p:pic>
      <p:pic>
        <p:nvPicPr>
          <p:cNvPr id="5" name="Picture 4"/>
          <p:cNvPicPr>
            <a:picLocks noChangeAspect="1"/>
          </p:cNvPicPr>
          <p:nvPr/>
        </p:nvPicPr>
        <p:blipFill>
          <a:blip r:embed="rId3"/>
          <a:stretch>
            <a:fillRect/>
          </a:stretch>
        </p:blipFill>
        <p:spPr>
          <a:xfrm>
            <a:off x="4950432" y="1005710"/>
            <a:ext cx="3371850" cy="3128963"/>
          </a:xfrm>
          <a:prstGeom prst="rect">
            <a:avLst/>
          </a:prstGeom>
        </p:spPr>
      </p:pic>
      <p:pic>
        <p:nvPicPr>
          <p:cNvPr id="6" name="Picture 5"/>
          <p:cNvPicPr>
            <a:picLocks noChangeAspect="1"/>
          </p:cNvPicPr>
          <p:nvPr/>
        </p:nvPicPr>
        <p:blipFill>
          <a:blip r:embed="rId4"/>
          <a:stretch>
            <a:fillRect/>
          </a:stretch>
        </p:blipFill>
        <p:spPr>
          <a:xfrm>
            <a:off x="519883" y="2570191"/>
            <a:ext cx="3493294" cy="3443288"/>
          </a:xfrm>
          <a:prstGeom prst="rect">
            <a:avLst/>
          </a:prstGeom>
        </p:spPr>
      </p:pic>
      <p:pic>
        <p:nvPicPr>
          <p:cNvPr id="7" name="Picture 6"/>
          <p:cNvPicPr>
            <a:picLocks noChangeAspect="1"/>
          </p:cNvPicPr>
          <p:nvPr/>
        </p:nvPicPr>
        <p:blipFill>
          <a:blip r:embed="rId5"/>
          <a:stretch>
            <a:fillRect/>
          </a:stretch>
        </p:blipFill>
        <p:spPr>
          <a:xfrm>
            <a:off x="4957576" y="2950369"/>
            <a:ext cx="3364706" cy="3050381"/>
          </a:xfrm>
          <a:prstGeom prst="rect">
            <a:avLst/>
          </a:prstGeom>
        </p:spPr>
      </p:pic>
    </p:spTree>
    <p:extLst>
      <p:ext uri="{BB962C8B-B14F-4D97-AF65-F5344CB8AC3E}">
        <p14:creationId xmlns:p14="http://schemas.microsoft.com/office/powerpoint/2010/main" val="40490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9583"/>
            <a:ext cx="7886700" cy="994172"/>
          </a:xfrm>
        </p:spPr>
        <p:txBody>
          <a:bodyPr/>
          <a:lstStyle/>
          <a:p>
            <a:r>
              <a:rPr lang="en-US" dirty="0"/>
              <a:t>EC2 Pricing Model</a:t>
            </a:r>
          </a:p>
        </p:txBody>
      </p:sp>
      <p:sp>
        <p:nvSpPr>
          <p:cNvPr id="3" name="Content Placeholder 2"/>
          <p:cNvSpPr>
            <a:spLocks noGrp="1"/>
          </p:cNvSpPr>
          <p:nvPr>
            <p:ph idx="1"/>
          </p:nvPr>
        </p:nvSpPr>
        <p:spPr>
          <a:xfrm>
            <a:off x="610603" y="1915368"/>
            <a:ext cx="7886700" cy="3741055"/>
          </a:xfrm>
        </p:spPr>
        <p:txBody>
          <a:bodyPr>
            <a:normAutofit fontScale="77500" lnSpcReduction="20000"/>
          </a:bodyPr>
          <a:lstStyle/>
          <a:p>
            <a:r>
              <a:rPr lang="en-US" sz="2400" dirty="0"/>
              <a:t>Free Usage Tier</a:t>
            </a:r>
          </a:p>
          <a:p>
            <a:r>
              <a:rPr lang="en-US" sz="2400" dirty="0"/>
              <a:t>On-Demand Instances</a:t>
            </a:r>
          </a:p>
          <a:p>
            <a:pPr lvl="1"/>
            <a:r>
              <a:rPr lang="en-US" sz="2100" dirty="0"/>
              <a:t>Start and stop instances whenever you like, costs are rounded up to the nearest hour.  (Worst price)</a:t>
            </a:r>
          </a:p>
          <a:p>
            <a:r>
              <a:rPr lang="en-US" sz="2400" dirty="0"/>
              <a:t>Reserved Instances</a:t>
            </a:r>
          </a:p>
          <a:p>
            <a:pPr lvl="1"/>
            <a:r>
              <a:rPr lang="en-US" sz="2100" dirty="0"/>
              <a:t>Pay up front for one/three years in advance. (Best price)</a:t>
            </a:r>
          </a:p>
          <a:p>
            <a:pPr lvl="1"/>
            <a:r>
              <a:rPr lang="en-US" sz="2100" dirty="0"/>
              <a:t>Unused instances can be sold on a secondary market.</a:t>
            </a:r>
          </a:p>
          <a:p>
            <a:r>
              <a:rPr lang="en-US" sz="2400" dirty="0"/>
              <a:t>Spot Instances</a:t>
            </a:r>
          </a:p>
          <a:p>
            <a:pPr lvl="1"/>
            <a:r>
              <a:rPr lang="en-US" sz="2100" dirty="0"/>
              <a:t>Specify the price you are willing to pay, and instances get started and stopped without any warning as the marked changes.  (Kind of like Condor!) </a:t>
            </a:r>
          </a:p>
          <a:p>
            <a:pPr lvl="1"/>
            <a:endParaRPr lang="en-US" sz="2100" dirty="0"/>
          </a:p>
        </p:txBody>
      </p:sp>
      <p:sp>
        <p:nvSpPr>
          <p:cNvPr id="4" name="Rectangle 3"/>
          <p:cNvSpPr/>
          <p:nvPr/>
        </p:nvSpPr>
        <p:spPr>
          <a:xfrm>
            <a:off x="2185301" y="5348470"/>
            <a:ext cx="4820743" cy="461665"/>
          </a:xfrm>
          <a:prstGeom prst="rect">
            <a:avLst/>
          </a:prstGeom>
        </p:spPr>
        <p:txBody>
          <a:bodyPr wrap="none">
            <a:spAutoFit/>
          </a:bodyPr>
          <a:lstStyle/>
          <a:p>
            <a:r>
              <a:rPr lang="en-US" sz="2400" dirty="0"/>
              <a:t>http://aws.amazon.com/ec2/pricing/</a:t>
            </a:r>
          </a:p>
        </p:txBody>
      </p:sp>
    </p:spTree>
    <p:extLst>
      <p:ext uri="{BB962C8B-B14F-4D97-AF65-F5344CB8AC3E}">
        <p14:creationId xmlns:p14="http://schemas.microsoft.com/office/powerpoint/2010/main" val="51183445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7870</TotalTime>
  <Words>4200</Words>
  <Application>Microsoft Office PowerPoint</Application>
  <PresentationFormat>On-screen Show (4:3)</PresentationFormat>
  <Paragraphs>362</Paragraphs>
  <Slides>69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SF UI Text</vt:lpstr>
      <vt:lpstr>Arial Unicode MS</vt:lpstr>
      <vt:lpstr>Times New Roman</vt:lpstr>
      <vt:lpstr>Courier New</vt:lpstr>
      <vt:lpstr>Nunito Medium</vt:lpstr>
      <vt:lpstr>Tw Cen MT</vt:lpstr>
      <vt:lpstr>Arial</vt:lpstr>
      <vt:lpstr>Calibri</vt:lpstr>
      <vt:lpstr>Nunito</vt:lpstr>
      <vt:lpstr>Droplet</vt:lpstr>
      <vt:lpstr> AWS web services  Module-2 networking services    </vt:lpstr>
      <vt:lpstr>PowerPoint Presentation</vt:lpstr>
      <vt:lpstr>Several Historical Trends</vt:lpstr>
      <vt:lpstr>Virtual-* Allows for the Scale of Abstraction to Increase Over Time</vt:lpstr>
      <vt:lpstr>Amazon AWS</vt:lpstr>
      <vt:lpstr>PowerPoint Presentation</vt:lpstr>
      <vt:lpstr>Terminology</vt:lpstr>
      <vt:lpstr>PowerPoint Presentation</vt:lpstr>
      <vt:lpstr>EC2 Pricing Model</vt:lpstr>
      <vt:lpstr>Free Usage Tier</vt:lpstr>
      <vt:lpstr>PowerPoint Presentation</vt:lpstr>
      <vt:lpstr>PowerPoint Presentation</vt:lpstr>
      <vt:lpstr>PowerPoint Presentation</vt:lpstr>
      <vt:lpstr>Surprisingly, you can’t scale up that large.</vt:lpstr>
      <vt:lpstr>Simple Storage Service (S3)</vt:lpstr>
      <vt:lpstr>Easily Integrated into Web Applications</vt:lpstr>
      <vt:lpstr>Bucket Properties</vt:lpstr>
      <vt:lpstr>S3 Weak Consistency Model</vt:lpstr>
      <vt:lpstr>PowerPoint Presentation</vt:lpstr>
      <vt:lpstr>PowerPoint Presentation</vt:lpstr>
      <vt:lpstr>PowerPoint Presentation</vt:lpstr>
      <vt:lpstr>Elastic Block Store</vt:lpstr>
      <vt:lpstr>PowerPoint Presentation</vt:lpstr>
      <vt:lpstr>PowerPoint Presentation</vt:lpstr>
      <vt:lpstr>EBS is approx. 3x more expensive by volume and 10x more expensive by IOPS than S3.  </vt:lpstr>
      <vt:lpstr>Use Glacier for Cold Data</vt:lpstr>
      <vt:lpstr>Durability</vt:lpstr>
      <vt:lpstr>Architecture Center</vt:lpstr>
      <vt:lpstr>Command Line Setup</vt:lpstr>
      <vt:lpstr>S3 Command Line Examples</vt:lpstr>
      <vt:lpstr>EC2 Command Line Examples</vt:lpstr>
      <vt:lpstr>AMAZON VPC</vt:lpstr>
      <vt:lpstr>WHY VPC ?</vt:lpstr>
      <vt:lpstr>PowerPoint Presentation</vt:lpstr>
      <vt:lpstr>PowerPoint Presentation</vt:lpstr>
      <vt:lpstr>Difference between Private Cloud and Virtual Private Cloud</vt:lpstr>
      <vt:lpstr>Architecture of VPC</vt:lpstr>
      <vt:lpstr>PowerPoint Presentation</vt:lpstr>
      <vt:lpstr>PowerPoint Presentation</vt:lpstr>
      <vt:lpstr>COMPONETS OF VPC</vt:lpstr>
      <vt:lpstr>COMPONETS OF VPC</vt:lpstr>
      <vt:lpstr>COMPONETS OF VPC</vt:lpstr>
      <vt:lpstr>COMPONETS OF VPC</vt:lpstr>
      <vt:lpstr>COMPONETS OF VPC</vt:lpstr>
      <vt:lpstr>BENEFITS OF VPC</vt:lpstr>
      <vt:lpstr>Use cases of vpc</vt:lpstr>
      <vt:lpstr>What is Amazon Route 53 ?</vt:lpstr>
      <vt:lpstr>PowerPoint Presentation</vt:lpstr>
      <vt:lpstr>Why do we use Amazon Route 53 ?</vt:lpstr>
      <vt:lpstr>Working of Route 53</vt:lpstr>
      <vt:lpstr>PowerPoint Presentation</vt:lpstr>
      <vt:lpstr>PowerPoint Presentation</vt:lpstr>
      <vt:lpstr>PowerPoint Presentation</vt:lpstr>
      <vt:lpstr>PowerPoint Presentation</vt:lpstr>
      <vt:lpstr>Features of AWS Route 53</vt:lpstr>
      <vt:lpstr>PowerPoint Presentation</vt:lpstr>
      <vt:lpstr>PowerPoint Presentation</vt:lpstr>
      <vt:lpstr>PowerPoint Presentation</vt:lpstr>
      <vt:lpstr>PowerPoint Presentation</vt:lpstr>
      <vt:lpstr>PowerPoint Presentation</vt:lpstr>
      <vt:lpstr>Types of Routing Policies</vt:lpstr>
      <vt:lpstr>PowerPoint Presentation</vt:lpstr>
      <vt:lpstr>PowerPoint Presentation</vt:lpstr>
      <vt:lpstr>PowerPoint Presentation</vt:lpstr>
      <vt:lpstr>PowerPoint Presentation</vt:lpstr>
      <vt:lpstr>PowerPoint Presentation</vt:lpstr>
      <vt:lpstr>Benefits of AWS Route 53</vt:lpstr>
      <vt:lpstr>Use cases of AWS Route 53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dc:title>
  <dc:creator>Administrator</dc:creator>
  <cp:lastModifiedBy>Gokulakrishnan S</cp:lastModifiedBy>
  <cp:revision>57</cp:revision>
  <dcterms:created xsi:type="dcterms:W3CDTF">2020-07-23T04:10:14Z</dcterms:created>
  <dcterms:modified xsi:type="dcterms:W3CDTF">2024-12-24T12:43:42Z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2019-08-21T00:00:00Z</vt:filetime>
  </property>
  <property fmtid="{D5CDD505-2E9C-101B-9397-08002B2CF9AE}" pid="3" name="Creator">
    <vt:lpwstr>Microsoft® PowerPoint® 2010</vt:lpwstr>
  </property>
  <property fmtid="{D5CDD505-2E9C-101B-9397-08002B2CF9AE}" pid="4" name="LastSaved">
    <vt:filetime>2020-07-23T00:00:00Z</vt:filetime>
  </property>
</Properties>
</file>